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1"/>
  </p:notesMasterIdLst>
  <p:sldIdLst>
    <p:sldId id="256" r:id="rId11"/>
    <p:sldId id="257" r:id="rId12"/>
    <p:sldId id="282" r:id="rId13"/>
    <p:sldId id="286" r:id="rId14"/>
    <p:sldId id="284" r:id="rId15"/>
    <p:sldId id="334" r:id="rId16"/>
    <p:sldId id="515" r:id="rId17"/>
    <p:sldId id="261" r:id="rId18"/>
    <p:sldId id="291" r:id="rId19"/>
    <p:sldId id="302" r:id="rId20"/>
    <p:sldId id="534" r:id="rId21"/>
    <p:sldId id="542" r:id="rId22"/>
    <p:sldId id="516" r:id="rId23"/>
    <p:sldId id="517" r:id="rId24"/>
    <p:sldId id="301" r:id="rId25"/>
    <p:sldId id="518" r:id="rId26"/>
    <p:sldId id="264" r:id="rId27"/>
    <p:sldId id="304" r:id="rId28"/>
    <p:sldId id="265" r:id="rId29"/>
    <p:sldId id="305" r:id="rId30"/>
    <p:sldId id="306" r:id="rId31"/>
    <p:sldId id="341" r:id="rId32"/>
    <p:sldId id="335" r:id="rId33"/>
    <p:sldId id="342" r:id="rId34"/>
    <p:sldId id="519" r:id="rId35"/>
    <p:sldId id="522" r:id="rId36"/>
    <p:sldId id="523" r:id="rId37"/>
    <p:sldId id="549" r:id="rId38"/>
    <p:sldId id="524" r:id="rId39"/>
    <p:sldId id="345" r:id="rId40"/>
    <p:sldId id="337" r:id="rId41"/>
    <p:sldId id="339" r:id="rId42"/>
    <p:sldId id="356" r:id="rId43"/>
    <p:sldId id="513" r:id="rId44"/>
    <p:sldId id="511" r:id="rId45"/>
    <p:sldId id="512" r:id="rId46"/>
    <p:sldId id="535" r:id="rId47"/>
    <p:sldId id="545" r:id="rId48"/>
    <p:sldId id="325" r:id="rId49"/>
    <p:sldId id="544" r:id="rId50"/>
    <p:sldId id="550" r:id="rId51"/>
    <p:sldId id="536" r:id="rId52"/>
    <p:sldId id="537" r:id="rId53"/>
    <p:sldId id="538" r:id="rId54"/>
    <p:sldId id="269" r:id="rId55"/>
    <p:sldId id="540" r:id="rId56"/>
    <p:sldId id="543" r:id="rId57"/>
    <p:sldId id="270" r:id="rId58"/>
    <p:sldId id="541" r:id="rId59"/>
    <p:sldId id="539" r:id="rId60"/>
    <p:sldId id="354" r:id="rId61"/>
    <p:sldId id="275" r:id="rId62"/>
    <p:sldId id="546" r:id="rId63"/>
    <p:sldId id="547" r:id="rId64"/>
    <p:sldId id="352" r:id="rId65"/>
    <p:sldId id="548" r:id="rId66"/>
    <p:sldId id="344" r:id="rId67"/>
    <p:sldId id="338" r:id="rId68"/>
    <p:sldId id="514" r:id="rId69"/>
    <p:sldId id="332" r:id="rId70"/>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8"/>
    <p:restoredTop sz="84263"/>
  </p:normalViewPr>
  <p:slideViewPr>
    <p:cSldViewPr snapToGrid="0" snapToObjects="1">
      <p:cViewPr>
        <p:scale>
          <a:sx n="155" d="100"/>
          <a:sy n="155" d="100"/>
        </p:scale>
        <p:origin x="456" y="-1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dgm:t>
        <a:bodyPr/>
        <a:lstStyle/>
        <a:p>
          <a:r>
            <a:rPr lang="en-US" dirty="0"/>
            <a:t>Duplicate removal</a:t>
          </a: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BQSR</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a:t>Variant filtration</a:t>
          </a: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07419B6F-A48C-4145-B82A-2C01F20AFF6E}">
      <dgm:prSet phldrT="[Text]"/>
      <dgm:spPr>
        <a:solidFill>
          <a:srgbClr val="92D050"/>
        </a:solidFill>
      </dgm:spPr>
      <dgm:t>
        <a:bodyPr/>
        <a:lstStyle/>
        <a:p>
          <a:r>
            <a:rPr lang="en-US" dirty="0"/>
            <a:t>Annotation</a:t>
          </a:r>
        </a:p>
      </dgm:t>
    </dgm:pt>
    <dgm:pt modelId="{1B65B29B-9C49-8745-89F8-7E2D39A2EC69}" type="parTrans" cxnId="{C61FEE53-3322-6243-95E4-4F07147C246D}">
      <dgm:prSet/>
      <dgm:spPr/>
      <dgm:t>
        <a:bodyPr/>
        <a:lstStyle/>
        <a:p>
          <a:endParaRPr lang="sv-SE"/>
        </a:p>
      </dgm:t>
    </dgm:pt>
    <dgm:pt modelId="{8C6DDCBC-0310-6047-8656-2342E3D2628F}" type="sibTrans" cxnId="{C61FEE53-3322-6243-95E4-4F07147C246D}">
      <dgm:prSet/>
      <dgm:spPr/>
      <dgm:t>
        <a:bodyPr/>
        <a:lstStyle/>
        <a:p>
          <a:endParaRPr lang="sv-SE"/>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7">
        <dgm:presLayoutVars>
          <dgm:bulletEnabled val="1"/>
        </dgm:presLayoutVars>
      </dgm:prSet>
      <dgm:spPr/>
    </dgm:pt>
    <dgm:pt modelId="{3C46C521-CB73-5D46-B9F9-1860E55C7FE9}" type="pres">
      <dgm:prSet presAssocID="{D7FA49FB-E95B-B24C-85C6-E5A2510CBFCC}" presName="sibTrans" presStyleLbl="sibTrans2D1" presStyleIdx="0" presStyleCnt="6"/>
      <dgm:spPr/>
    </dgm:pt>
    <dgm:pt modelId="{FBDCCBA2-D8CE-1545-8DDE-FBF74A8CF195}" type="pres">
      <dgm:prSet presAssocID="{D7FA49FB-E95B-B24C-85C6-E5A2510CBFCC}" presName="connectorText" presStyleLbl="sibTrans2D1" presStyleIdx="0" presStyleCnt="6"/>
      <dgm:spPr/>
    </dgm:pt>
    <dgm:pt modelId="{55F90091-8607-C84C-BBE9-FF8FC29CD4AD}" type="pres">
      <dgm:prSet presAssocID="{44CDF938-2425-FF4F-85B3-425F6EAB454E}" presName="node" presStyleLbl="node1" presStyleIdx="1" presStyleCnt="7">
        <dgm:presLayoutVars>
          <dgm:bulletEnabled val="1"/>
        </dgm:presLayoutVars>
      </dgm:prSet>
      <dgm:spPr/>
    </dgm:pt>
    <dgm:pt modelId="{C9BF42DD-7B11-4E40-9497-E1EABD250674}" type="pres">
      <dgm:prSet presAssocID="{172A6017-A754-1E42-B064-0DF06E4F17B6}" presName="sibTrans" presStyleLbl="sibTrans2D1" presStyleIdx="1" presStyleCnt="6"/>
      <dgm:spPr/>
    </dgm:pt>
    <dgm:pt modelId="{03BB3DEF-D1DA-CC40-A4C5-4165E063959D}" type="pres">
      <dgm:prSet presAssocID="{172A6017-A754-1E42-B064-0DF06E4F17B6}" presName="connectorText" presStyleLbl="sibTrans2D1" presStyleIdx="1" presStyleCnt="6"/>
      <dgm:spPr/>
    </dgm:pt>
    <dgm:pt modelId="{E1F446B3-B727-EA49-9EF8-8A50A4B3721B}" type="pres">
      <dgm:prSet presAssocID="{01949101-C184-2741-8AB2-73F0ADAA5A29}" presName="node" presStyleLbl="node1" presStyleIdx="2" presStyleCnt="7">
        <dgm:presLayoutVars>
          <dgm:bulletEnabled val="1"/>
        </dgm:presLayoutVars>
      </dgm:prSet>
      <dgm:spPr/>
    </dgm:pt>
    <dgm:pt modelId="{06ABA543-87B7-1149-AE03-CE7AB948660B}" type="pres">
      <dgm:prSet presAssocID="{C725EB90-7D6D-624F-BB6C-454205D07882}" presName="sibTrans" presStyleLbl="sibTrans2D1" presStyleIdx="2" presStyleCnt="6"/>
      <dgm:spPr/>
    </dgm:pt>
    <dgm:pt modelId="{E15431FA-FA94-E341-9541-E57B1DBDA9AA}" type="pres">
      <dgm:prSet presAssocID="{C725EB90-7D6D-624F-BB6C-454205D07882}" presName="connectorText" presStyleLbl="sibTrans2D1" presStyleIdx="2" presStyleCnt="6"/>
      <dgm:spPr/>
    </dgm:pt>
    <dgm:pt modelId="{D4F55BBC-0AA4-9048-B86F-661F429757BB}" type="pres">
      <dgm:prSet presAssocID="{3D0E4A71-3559-6F41-82EF-4399AAF3F665}" presName="node" presStyleLbl="node1" presStyleIdx="3" presStyleCnt="7">
        <dgm:presLayoutVars>
          <dgm:bulletEnabled val="1"/>
        </dgm:presLayoutVars>
      </dgm:prSet>
      <dgm:spPr/>
    </dgm:pt>
    <dgm:pt modelId="{8101AA47-DDA9-A447-BE9D-4492B028B7B4}" type="pres">
      <dgm:prSet presAssocID="{F46FD193-A56F-674B-A5EF-160928253438}" presName="sibTrans" presStyleLbl="sibTrans2D1" presStyleIdx="3" presStyleCnt="6"/>
      <dgm:spPr/>
    </dgm:pt>
    <dgm:pt modelId="{8E843A19-0EC6-464F-90BE-A670AA2F0661}" type="pres">
      <dgm:prSet presAssocID="{F46FD193-A56F-674B-A5EF-160928253438}" presName="connectorText" presStyleLbl="sibTrans2D1" presStyleIdx="3" presStyleCnt="6"/>
      <dgm:spPr/>
    </dgm:pt>
    <dgm:pt modelId="{428727D4-D257-D543-A8BE-83021F6A69D0}" type="pres">
      <dgm:prSet presAssocID="{438F6A36-A432-B943-B012-9C9B9FA5A885}" presName="node" presStyleLbl="node1" presStyleIdx="4" presStyleCnt="7">
        <dgm:presLayoutVars>
          <dgm:bulletEnabled val="1"/>
        </dgm:presLayoutVars>
      </dgm:prSet>
      <dgm:spPr/>
    </dgm:pt>
    <dgm:pt modelId="{0C6A2323-73D2-ED46-9B8E-3D096940B29F}" type="pres">
      <dgm:prSet presAssocID="{B949C7BA-55DA-7C4A-9A70-2C84ACBCF86B}" presName="sibTrans" presStyleLbl="sibTrans2D1" presStyleIdx="4" presStyleCnt="6"/>
      <dgm:spPr/>
    </dgm:pt>
    <dgm:pt modelId="{22F74620-1887-444C-92F3-7A5BBD55F31E}" type="pres">
      <dgm:prSet presAssocID="{B949C7BA-55DA-7C4A-9A70-2C84ACBCF86B}" presName="connectorText" presStyleLbl="sibTrans2D1" presStyleIdx="4" presStyleCnt="6"/>
      <dgm:spPr/>
    </dgm:pt>
    <dgm:pt modelId="{9DEC507A-7007-8F41-8278-087FC7AEC0FD}" type="pres">
      <dgm:prSet presAssocID="{C750ABA7-F2FF-5142-89A9-B64FCA13A5D6}" presName="node" presStyleLbl="node1" presStyleIdx="5" presStyleCnt="7">
        <dgm:presLayoutVars>
          <dgm:bulletEnabled val="1"/>
        </dgm:presLayoutVars>
      </dgm:prSet>
      <dgm:spPr/>
    </dgm:pt>
    <dgm:pt modelId="{3C4E04CC-8FBA-DA47-A7E8-13F6036C22DA}" type="pres">
      <dgm:prSet presAssocID="{311B301A-5649-4A4C-AB3A-0D4716BB8DC6}" presName="sibTrans" presStyleLbl="sibTrans2D1" presStyleIdx="5" presStyleCnt="6"/>
      <dgm:spPr/>
    </dgm:pt>
    <dgm:pt modelId="{CFB5E2BB-1490-1845-98E4-A0D718EB6AEA}" type="pres">
      <dgm:prSet presAssocID="{311B301A-5649-4A4C-AB3A-0D4716BB8DC6}" presName="connectorText" presStyleLbl="sibTrans2D1" presStyleIdx="5" presStyleCnt="6"/>
      <dgm:spPr/>
    </dgm:pt>
    <dgm:pt modelId="{2B2CF9B3-C877-FA44-BB52-3B0C1C946ECF}" type="pres">
      <dgm:prSet presAssocID="{07419B6F-A48C-4145-B82A-2C01F20AFF6E}" presName="node" presStyleLbl="node1" presStyleIdx="6" presStyleCnt="7">
        <dgm:presLayoutVars>
          <dgm:bulletEnabled val="1"/>
        </dgm:presLayoutVars>
      </dgm:prSet>
      <dgm:spPr/>
    </dgm:pt>
  </dgm:ptLst>
  <dgm:cxnLst>
    <dgm:cxn modelId="{F7C4A902-87FC-7945-A400-4FD24BA58813}" srcId="{033269AF-3438-AD40-AE99-E85C4961387D}" destId="{C750ABA7-F2FF-5142-89A9-B64FCA13A5D6}" srcOrd="5" destOrd="0" parTransId="{8B115746-0C6D-4B4E-9780-219ACCD6727C}" sibTransId="{311B301A-5649-4A4C-AB3A-0D4716BB8DC6}"/>
    <dgm:cxn modelId="{44424E12-4EBA-A846-878A-2CF4CC0CC30E}" type="presOf" srcId="{07419B6F-A48C-4145-B82A-2C01F20AFF6E}" destId="{2B2CF9B3-C877-FA44-BB52-3B0C1C946EC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D36C7222-4C53-6F44-B2EE-C796115FA79F}" type="presOf" srcId="{B949C7BA-55DA-7C4A-9A70-2C84ACBCF86B}" destId="{0C6A2323-73D2-ED46-9B8E-3D096940B29F}" srcOrd="0" destOrd="0" presId="urn:microsoft.com/office/officeart/2005/8/layout/process2"/>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FE38DB4D-D0BC-6948-AE0C-4A66E2ABC834}" type="presOf" srcId="{311B301A-5649-4A4C-AB3A-0D4716BB8DC6}" destId="{3C4E04CC-8FBA-DA47-A7E8-13F6036C22DA}" srcOrd="0" destOrd="0" presId="urn:microsoft.com/office/officeart/2005/8/layout/process2"/>
    <dgm:cxn modelId="{C61FEE53-3322-6243-95E4-4F07147C246D}" srcId="{033269AF-3438-AD40-AE99-E85C4961387D}" destId="{07419B6F-A48C-4145-B82A-2C01F20AFF6E}" srcOrd="6" destOrd="0" parTransId="{1B65B29B-9C49-8745-89F8-7E2D39A2EC69}" sibTransId="{8C6DDCBC-0310-6047-8656-2342E3D2628F}"/>
    <dgm:cxn modelId="{E5C5765B-BB60-3E41-91E6-5CE564550307}" type="presOf" srcId="{3D0E4A71-3559-6F41-82EF-4399AAF3F665}" destId="{D4F55BBC-0AA4-9048-B86F-661F429757BB}"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58AE52A9-EB26-984F-A72F-91692D6031CB}" type="presOf" srcId="{311B301A-5649-4A4C-AB3A-0D4716BB8DC6}" destId="{CFB5E2BB-1490-1845-98E4-A0D718EB6AE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 modelId="{977606D1-24C2-4442-8D70-96A818D17D88}" type="presParOf" srcId="{8C5748C0-5B17-A049-97F2-D3797F152837}" destId="{3C4E04CC-8FBA-DA47-A7E8-13F6036C22DA}" srcOrd="11" destOrd="0" presId="urn:microsoft.com/office/officeart/2005/8/layout/process2"/>
    <dgm:cxn modelId="{5923B031-591C-2041-BC45-1E1300ACD2F9}" type="presParOf" srcId="{3C4E04CC-8FBA-DA47-A7E8-13F6036C22DA}" destId="{CFB5E2BB-1490-1845-98E4-A0D718EB6AEA}" srcOrd="0" destOrd="0" presId="urn:microsoft.com/office/officeart/2005/8/layout/process2"/>
    <dgm:cxn modelId="{12220D04-9BAE-3543-85B1-63F59C6C3EEC}" type="presParOf" srcId="{8C5748C0-5B17-A049-97F2-D3797F152837}" destId="{2B2CF9B3-C877-FA44-BB52-3B0C1C946EC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solidFill>
          <a:schemeClr val="accent1"/>
        </a:solid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solidFill>
          <a:schemeClr val="accent1"/>
        </a:solid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438F6A36-A432-B943-B012-9C9B9FA5A885}">
      <dgm:prSet phldrT="[Text]"/>
      <dgm:spPr>
        <a:solidFill>
          <a:schemeClr val="accent1"/>
        </a:solidFill>
      </dgm:spPr>
      <dgm:t>
        <a:bodyPr/>
        <a:lstStyle/>
        <a:p>
          <a:r>
            <a:rPr lang="en-US" dirty="0"/>
            <a:t>Variant calling</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dgm:spPr>
      <dgm:t>
        <a:bodyPr/>
        <a:lstStyle/>
        <a:p>
          <a:r>
            <a:rPr lang="en-US" dirty="0"/>
            <a:t>Alignment</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EEDF84A-A8ED-A449-AF31-ADD7F5ED8D9D}">
      <dgm:prSet phldrT="[Text]"/>
      <dgm:spPr>
        <a:noFill/>
      </dgm:spPr>
      <dgm:t>
        <a:bodyPr/>
        <a:lstStyle/>
        <a:p>
          <a:r>
            <a:rPr lang="en-US" dirty="0"/>
            <a:t>QC</a:t>
          </a:r>
        </a:p>
      </dgm:t>
    </dgm:pt>
    <dgm:pt modelId="{D7FA49FB-E95B-B24C-85C6-E5A2510CBFCC}" type="sibTrans" cxnId="{A5B5D06B-7EEE-E748-9CAC-CA826130EA13}">
      <dgm:prSet/>
      <dgm:spPr/>
      <dgm:t>
        <a:bodyPr/>
        <a:lstStyle/>
        <a:p>
          <a:endParaRPr lang="en-US"/>
        </a:p>
      </dgm:t>
    </dgm:pt>
    <dgm:pt modelId="{EAE6AB19-AC2D-B647-B843-C9CDA4D689B0}" type="parTrans" cxnId="{A5B5D06B-7EEE-E748-9CAC-CA826130EA13}">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pt>
    <dgm:pt modelId="{6099F951-C4F0-284D-BCCC-3D4B5A58AF4E}" type="pres">
      <dgm:prSet presAssocID="{BEEDF84A-A8ED-A449-AF31-ADD7F5ED8D9D}" presName="node" presStyleLbl="node1" presStyleIdx="0" presStyleCnt="3">
        <dgm:presLayoutVars>
          <dgm:bulletEnabled val="1"/>
        </dgm:presLayoutVars>
      </dgm:prSet>
      <dgm:spPr/>
    </dgm:pt>
    <dgm:pt modelId="{3C46C521-CB73-5D46-B9F9-1860E55C7FE9}" type="pres">
      <dgm:prSet presAssocID="{D7FA49FB-E95B-B24C-85C6-E5A2510CBFCC}" presName="sibTrans" presStyleLbl="sibTrans2D1" presStyleIdx="0" presStyleCnt="2"/>
      <dgm:spPr/>
    </dgm:pt>
    <dgm:pt modelId="{FBDCCBA2-D8CE-1545-8DDE-FBF74A8CF195}" type="pres">
      <dgm:prSet presAssocID="{D7FA49FB-E95B-B24C-85C6-E5A2510CBFCC}" presName="connectorText" presStyleLbl="sibTrans2D1" presStyleIdx="0" presStyleCnt="2"/>
      <dgm:spPr/>
    </dgm:pt>
    <dgm:pt modelId="{55F90091-8607-C84C-BBE9-FF8FC29CD4AD}" type="pres">
      <dgm:prSet presAssocID="{44CDF938-2425-FF4F-85B3-425F6EAB454E}" presName="node" presStyleLbl="node1" presStyleIdx="1" presStyleCnt="3">
        <dgm:presLayoutVars>
          <dgm:bulletEnabled val="1"/>
        </dgm:presLayoutVars>
      </dgm:prSet>
      <dgm:spPr/>
    </dgm:pt>
    <dgm:pt modelId="{C9BF42DD-7B11-4E40-9497-E1EABD250674}" type="pres">
      <dgm:prSet presAssocID="{172A6017-A754-1E42-B064-0DF06E4F17B6}" presName="sibTrans" presStyleLbl="sibTrans2D1" presStyleIdx="1" presStyleCnt="2"/>
      <dgm:spPr/>
    </dgm:pt>
    <dgm:pt modelId="{03BB3DEF-D1DA-CC40-A4C5-4165E063959D}" type="pres">
      <dgm:prSet presAssocID="{172A6017-A754-1E42-B064-0DF06E4F17B6}" presName="connectorText" presStyleLbl="sibTrans2D1" presStyleIdx="1" presStyleCnt="2"/>
      <dgm:spPr/>
    </dgm:pt>
    <dgm:pt modelId="{428727D4-D257-D543-A8BE-83021F6A69D0}" type="pres">
      <dgm:prSet presAssocID="{438F6A36-A432-B943-B012-9C9B9FA5A885}" presName="node" presStyleLbl="node1" presStyleIdx="2" presStyleCnt="3">
        <dgm:presLayoutVars>
          <dgm:bulletEnabled val="1"/>
        </dgm:presLayoutVars>
      </dgm:prSet>
      <dgm:spPr/>
    </dgm:pt>
  </dgm:ptLst>
  <dgm:cxnLst>
    <dgm:cxn modelId="{104EA625-1EC7-564E-967E-F317A16F26A8}" srcId="{033269AF-3438-AD40-AE99-E85C4961387D}" destId="{44CDF938-2425-FF4F-85B3-425F6EAB454E}" srcOrd="1" destOrd="0" parTransId="{62E42C04-2EB1-6844-ABBB-2943F94AF1E4}" sibTransId="{172A6017-A754-1E42-B064-0DF06E4F17B6}"/>
    <dgm:cxn modelId="{4A649139-99EB-8242-8378-7410B27B2B3C}"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2" destOrd="0" parTransId="{1D533D93-C634-304E-8514-70CAF93F4945}" sibTransId="{B949C7BA-55DA-7C4A-9A70-2C84ACBCF86B}"/>
    <dgm:cxn modelId="{BBF43F8B-9FC9-AD4A-BEC9-67C496ACB7B1}" type="presOf" srcId="{D7FA49FB-E95B-B24C-85C6-E5A2510CBFCC}" destId="{FBDCCBA2-D8CE-1545-8DDE-FBF74A8CF195}" srcOrd="1" destOrd="0" presId="urn:microsoft.com/office/officeart/2005/8/layout/process2"/>
    <dgm:cxn modelId="{B376858F-C479-0C47-9E23-306162A3B267}" type="presOf" srcId="{172A6017-A754-1E42-B064-0DF06E4F17B6}" destId="{C9BF42DD-7B11-4E40-9497-E1EABD250674}" srcOrd="0"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16818151-E172-2A4C-A245-58F2C5A1BDD8}" type="presParOf" srcId="{8C5748C0-5B17-A049-97F2-D3797F152837}" destId="{55F90091-8607-C84C-BBE9-FF8FC29CD4AD}" srcOrd="2" destOrd="0" presId="urn:microsoft.com/office/officeart/2005/8/layout/process2"/>
    <dgm:cxn modelId="{D1C2268E-14E6-2740-AFFC-C11FAA730DF0}" type="presParOf" srcId="{8C5748C0-5B17-A049-97F2-D3797F152837}" destId="{C9BF42DD-7B11-4E40-9497-E1EABD250674}" srcOrd="3"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73D9FB29-7BEF-7541-9BC9-A808A85B0593}" type="presParOf" srcId="{8C5748C0-5B17-A049-97F2-D3797F152837}" destId="{428727D4-D257-D543-A8BE-83021F6A69D0}"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01949101-C184-2741-8AB2-73F0ADAA5A29}">
      <dgm:prSet phldrT="[Text]"/>
      <dgm:spPr>
        <a:ln>
          <a:noFill/>
        </a:ln>
      </dgm:spPr>
      <dgm:t>
        <a:bodyPr/>
        <a:lstStyle/>
        <a:p>
          <a:r>
            <a:rPr lang="en-US" dirty="0" err="1"/>
            <a:t>Sample.sam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a:t>Convert to bam</a:t>
          </a: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err="1"/>
            <a:t>Sample.bam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Sample_1.fastq</a:t>
          </a:r>
        </a:p>
        <a:p>
          <a:r>
            <a:rPr lang="en-US" dirty="0"/>
            <a:t>Sample_2.fastq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44798558-176B-6F4B-9FE7-7F7032FE0C9E}">
      <dgm:prSet phldrT="[Text]"/>
      <dgm:spPr/>
      <dgm:t>
        <a:bodyPr/>
        <a:lstStyle/>
        <a:p>
          <a:r>
            <a:rPr lang="en-US" dirty="0" err="1"/>
            <a:t>MarkDuplicates</a:t>
          </a:r>
          <a:endParaRPr lang="en-US" dirty="0"/>
        </a:p>
      </dgm:t>
    </dgm:pt>
    <dgm:pt modelId="{CE44453F-91F9-6046-BDCA-DD17076D6B75}" type="parTrans" cxnId="{84EE6328-6FB9-024D-A6B3-09EBD3A17162}">
      <dgm:prSet/>
      <dgm:spPr/>
      <dgm:t>
        <a:bodyPr/>
        <a:lstStyle/>
        <a:p>
          <a:endParaRPr lang="sv-SE"/>
        </a:p>
      </dgm:t>
    </dgm:pt>
    <dgm:pt modelId="{659C5ABF-4A05-C942-BFFC-AC6D006DB5F6}" type="sibTrans" cxnId="{84EE6328-6FB9-024D-A6B3-09EBD3A17162}">
      <dgm:prSet/>
      <dgm:spPr/>
      <dgm:t>
        <a:bodyPr/>
        <a:lstStyle/>
        <a:p>
          <a:endParaRPr lang="sv-SE"/>
        </a:p>
      </dgm:t>
    </dgm:pt>
    <dgm:pt modelId="{C5F87254-BCF5-3645-A3B0-02A8EB420A59}">
      <dgm:prSet phldrT="[Text]"/>
      <dgm:spPr>
        <a:ln>
          <a:noFill/>
        </a:ln>
      </dgm:spPr>
      <dgm:t>
        <a:bodyPr/>
        <a:lstStyle/>
        <a:p>
          <a:r>
            <a:rPr lang="en-US" dirty="0" err="1"/>
            <a:t>Sample.dedup.bam</a:t>
          </a:r>
          <a:endParaRPr lang="en-US" dirty="0"/>
        </a:p>
      </dgm:t>
    </dgm:pt>
    <dgm:pt modelId="{BDFA2843-B6C2-BF42-85D5-84AE1CBF8E29}" type="parTrans" cxnId="{D3DEDDFF-2C02-0740-9345-4092BF0FA1FE}">
      <dgm:prSet/>
      <dgm:spPr/>
      <dgm:t>
        <a:bodyPr/>
        <a:lstStyle/>
        <a:p>
          <a:endParaRPr lang="sv-SE"/>
        </a:p>
      </dgm:t>
    </dgm:pt>
    <dgm:pt modelId="{9C5F5E2B-CFCA-0D4A-88D8-2A8DA7D87FFD}" type="sibTrans" cxnId="{D3DEDDFF-2C02-0740-9345-4092BF0FA1FE}">
      <dgm:prSet/>
      <dgm:spPr/>
      <dgm:t>
        <a:bodyPr/>
        <a:lstStyle/>
        <a:p>
          <a:endParaRPr lang="sv-SE"/>
        </a:p>
      </dgm:t>
    </dgm:pt>
    <dgm:pt modelId="{2BA1CEAE-EA06-9149-B3F3-28802EF42508}">
      <dgm:prSet phldrT="[Text]"/>
      <dgm:spPr>
        <a:ln>
          <a:noFill/>
        </a:ln>
      </dgm:spPr>
      <dgm:t>
        <a:bodyPr/>
        <a:lstStyle/>
        <a:p>
          <a:r>
            <a:rPr lang="en-US" dirty="0"/>
            <a:t>…</a:t>
          </a:r>
        </a:p>
      </dgm:t>
    </dgm:pt>
    <dgm:pt modelId="{F1AEE78A-37A3-1043-80A9-033F0280FFE8}" type="parTrans" cxnId="{73328A21-F94B-A04F-A5F6-F8A84F46EFE2}">
      <dgm:prSet/>
      <dgm:spPr/>
      <dgm:t>
        <a:bodyPr/>
        <a:lstStyle/>
        <a:p>
          <a:endParaRPr lang="sv-SE"/>
        </a:p>
      </dgm:t>
    </dgm:pt>
    <dgm:pt modelId="{07142725-4C39-764E-BE9F-2CDE5F0B011D}" type="sibTrans" cxnId="{73328A21-F94B-A04F-A5F6-F8A84F46EFE2}">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8">
        <dgm:presLayoutVars>
          <dgm:bulletEnabled val="1"/>
        </dgm:presLayoutVars>
      </dgm:prSet>
      <dgm:spPr/>
    </dgm:pt>
    <dgm:pt modelId="{C9BF42DD-7B11-4E40-9497-E1EABD250674}" type="pres">
      <dgm:prSet presAssocID="{172A6017-A754-1E42-B064-0DF06E4F17B6}" presName="sibTrans" presStyleLbl="sibTrans2D1" presStyleIdx="0" presStyleCnt="7"/>
      <dgm:spPr/>
    </dgm:pt>
    <dgm:pt modelId="{03BB3DEF-D1DA-CC40-A4C5-4165E063959D}" type="pres">
      <dgm:prSet presAssocID="{172A6017-A754-1E42-B064-0DF06E4F17B6}" presName="connectorText" presStyleLbl="sibTrans2D1" presStyleIdx="0" presStyleCnt="7"/>
      <dgm:spPr/>
    </dgm:pt>
    <dgm:pt modelId="{FA156E63-B30A-234D-BA80-F46C365C0D70}" type="pres">
      <dgm:prSet presAssocID="{B417EA5F-2296-A147-9FDF-EDA41B1E9EE9}" presName="node" presStyleLbl="node1" presStyleIdx="1" presStyleCnt="8">
        <dgm:presLayoutVars>
          <dgm:bulletEnabled val="1"/>
        </dgm:presLayoutVars>
      </dgm:prSet>
      <dgm:spPr/>
    </dgm:pt>
    <dgm:pt modelId="{D863175A-CB6F-F44E-AC77-7A9B2760E9F8}" type="pres">
      <dgm:prSet presAssocID="{0831C494-9D41-D543-B6BF-9E3F993709FF}" presName="sibTrans" presStyleLbl="sibTrans2D1" presStyleIdx="1" presStyleCnt="7"/>
      <dgm:spPr/>
    </dgm:pt>
    <dgm:pt modelId="{1B1CC1B9-2FB7-E248-94AA-93A72202CAE6}" type="pres">
      <dgm:prSet presAssocID="{0831C494-9D41-D543-B6BF-9E3F993709FF}" presName="connectorText" presStyleLbl="sibTrans2D1" presStyleIdx="1" presStyleCnt="7"/>
      <dgm:spPr/>
    </dgm:pt>
    <dgm:pt modelId="{E1F446B3-B727-EA49-9EF8-8A50A4B3721B}" type="pres">
      <dgm:prSet presAssocID="{01949101-C184-2741-8AB2-73F0ADAA5A29}" presName="node" presStyleLbl="node1" presStyleIdx="2" presStyleCnt="8">
        <dgm:presLayoutVars>
          <dgm:bulletEnabled val="1"/>
        </dgm:presLayoutVars>
      </dgm:prSet>
      <dgm:spPr/>
    </dgm:pt>
    <dgm:pt modelId="{06ABA543-87B7-1149-AE03-CE7AB948660B}" type="pres">
      <dgm:prSet presAssocID="{C725EB90-7D6D-624F-BB6C-454205D07882}" presName="sibTrans" presStyleLbl="sibTrans2D1" presStyleIdx="2" presStyleCnt="7"/>
      <dgm:spPr/>
    </dgm:pt>
    <dgm:pt modelId="{E15431FA-FA94-E341-9541-E57B1DBDA9AA}" type="pres">
      <dgm:prSet presAssocID="{C725EB90-7D6D-624F-BB6C-454205D07882}" presName="connectorText" presStyleLbl="sibTrans2D1" presStyleIdx="2" presStyleCnt="7"/>
      <dgm:spPr/>
    </dgm:pt>
    <dgm:pt modelId="{D4F55BBC-0AA4-9048-B86F-661F429757BB}" type="pres">
      <dgm:prSet presAssocID="{3D0E4A71-3559-6F41-82EF-4399AAF3F665}" presName="node" presStyleLbl="node1" presStyleIdx="3" presStyleCnt="8">
        <dgm:presLayoutVars>
          <dgm:bulletEnabled val="1"/>
        </dgm:presLayoutVars>
      </dgm:prSet>
      <dgm:spPr/>
    </dgm:pt>
    <dgm:pt modelId="{8101AA47-DDA9-A447-BE9D-4492B028B7B4}" type="pres">
      <dgm:prSet presAssocID="{F46FD193-A56F-674B-A5EF-160928253438}" presName="sibTrans" presStyleLbl="sibTrans2D1" presStyleIdx="3" presStyleCnt="7"/>
      <dgm:spPr/>
    </dgm:pt>
    <dgm:pt modelId="{8E843A19-0EC6-464F-90BE-A670AA2F0661}" type="pres">
      <dgm:prSet presAssocID="{F46FD193-A56F-674B-A5EF-160928253438}" presName="connectorText" presStyleLbl="sibTrans2D1" presStyleIdx="3" presStyleCnt="7"/>
      <dgm:spPr/>
    </dgm:pt>
    <dgm:pt modelId="{428727D4-D257-D543-A8BE-83021F6A69D0}" type="pres">
      <dgm:prSet presAssocID="{438F6A36-A432-B943-B012-9C9B9FA5A885}" presName="node" presStyleLbl="node1" presStyleIdx="4" presStyleCnt="8">
        <dgm:presLayoutVars>
          <dgm:bulletEnabled val="1"/>
        </dgm:presLayoutVars>
      </dgm:prSet>
      <dgm:spPr/>
    </dgm:pt>
    <dgm:pt modelId="{3FB1ABA6-9860-DF42-941A-31CADEF69D4F}" type="pres">
      <dgm:prSet presAssocID="{B949C7BA-55DA-7C4A-9A70-2C84ACBCF86B}" presName="sibTrans" presStyleLbl="sibTrans2D1" presStyleIdx="4" presStyleCnt="7"/>
      <dgm:spPr/>
    </dgm:pt>
    <dgm:pt modelId="{6B4FB42D-6842-C44A-A546-82DBAAA698CA}" type="pres">
      <dgm:prSet presAssocID="{B949C7BA-55DA-7C4A-9A70-2C84ACBCF86B}" presName="connectorText" presStyleLbl="sibTrans2D1" presStyleIdx="4" presStyleCnt="7"/>
      <dgm:spPr/>
    </dgm:pt>
    <dgm:pt modelId="{AE1A5D09-DD17-3A44-A0BD-238AC470C405}" type="pres">
      <dgm:prSet presAssocID="{44798558-176B-6F4B-9FE7-7F7032FE0C9E}" presName="node" presStyleLbl="node1" presStyleIdx="5" presStyleCnt="8">
        <dgm:presLayoutVars>
          <dgm:bulletEnabled val="1"/>
        </dgm:presLayoutVars>
      </dgm:prSet>
      <dgm:spPr/>
    </dgm:pt>
    <dgm:pt modelId="{425D69B2-EFB1-4144-AE49-351BB670BA4D}" type="pres">
      <dgm:prSet presAssocID="{659C5ABF-4A05-C942-BFFC-AC6D006DB5F6}" presName="sibTrans" presStyleLbl="sibTrans2D1" presStyleIdx="5" presStyleCnt="7"/>
      <dgm:spPr/>
    </dgm:pt>
    <dgm:pt modelId="{C2B7D453-F214-3942-B91E-8C69FACCC816}" type="pres">
      <dgm:prSet presAssocID="{659C5ABF-4A05-C942-BFFC-AC6D006DB5F6}" presName="connectorText" presStyleLbl="sibTrans2D1" presStyleIdx="5" presStyleCnt="7"/>
      <dgm:spPr/>
    </dgm:pt>
    <dgm:pt modelId="{020AAF12-9014-4348-9059-E8F4128A7ACB}" type="pres">
      <dgm:prSet presAssocID="{C5F87254-BCF5-3645-A3B0-02A8EB420A59}" presName="node" presStyleLbl="node1" presStyleIdx="6" presStyleCnt="8">
        <dgm:presLayoutVars>
          <dgm:bulletEnabled val="1"/>
        </dgm:presLayoutVars>
      </dgm:prSet>
      <dgm:spPr/>
    </dgm:pt>
    <dgm:pt modelId="{62475D2E-84D4-0041-893B-8BDE63484221}" type="pres">
      <dgm:prSet presAssocID="{9C5F5E2B-CFCA-0D4A-88D8-2A8DA7D87FFD}" presName="sibTrans" presStyleLbl="sibTrans2D1" presStyleIdx="6" presStyleCnt="7"/>
      <dgm:spPr/>
    </dgm:pt>
    <dgm:pt modelId="{5856DC68-E9E2-C34E-9E3E-9AA68A96C612}" type="pres">
      <dgm:prSet presAssocID="{9C5F5E2B-CFCA-0D4A-88D8-2A8DA7D87FFD}" presName="connectorText" presStyleLbl="sibTrans2D1" presStyleIdx="6" presStyleCnt="7"/>
      <dgm:spPr/>
    </dgm:pt>
    <dgm:pt modelId="{BAA65D69-C8FF-AA4F-B256-9971F4FCC9E7}" type="pres">
      <dgm:prSet presAssocID="{2BA1CEAE-EA06-9149-B3F3-28802EF42508}" presName="node" presStyleLbl="node1" presStyleIdx="7" presStyleCnt="8">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73328A21-F94B-A04F-A5F6-F8A84F46EFE2}" srcId="{033269AF-3438-AD40-AE99-E85C4961387D}" destId="{2BA1CEAE-EA06-9149-B3F3-28802EF42508}" srcOrd="7" destOrd="0" parTransId="{F1AEE78A-37A3-1043-80A9-033F0280FFE8}" sibTransId="{07142725-4C39-764E-BE9F-2CDE5F0B011D}"/>
    <dgm:cxn modelId="{1EB96A22-7123-344A-8E1E-305250BE80FE}" srcId="{033269AF-3438-AD40-AE99-E85C4961387D}" destId="{3D0E4A71-3559-6F41-82EF-4399AAF3F665}" srcOrd="3"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84EE6328-6FB9-024D-A6B3-09EBD3A17162}" srcId="{033269AF-3438-AD40-AE99-E85C4961387D}" destId="{44798558-176B-6F4B-9FE7-7F7032FE0C9E}" srcOrd="5" destOrd="0" parTransId="{CE44453F-91F9-6046-BDCA-DD17076D6B75}" sibTransId="{659C5ABF-4A05-C942-BFFC-AC6D006DB5F6}"/>
    <dgm:cxn modelId="{8B549B2D-1FFD-D54F-8955-1A473AAB1A61}" type="presOf" srcId="{659C5ABF-4A05-C942-BFFC-AC6D006DB5F6}" destId="{C2B7D453-F214-3942-B91E-8C69FACCC816}" srcOrd="1" destOrd="0" presId="urn:microsoft.com/office/officeart/2005/8/layout/process2"/>
    <dgm:cxn modelId="{7B65F72F-59AC-9A42-85C6-409B36C64F29}" type="presOf" srcId="{B417EA5F-2296-A147-9FDF-EDA41B1E9EE9}" destId="{FA156E63-B30A-234D-BA80-F46C365C0D70}" srcOrd="0" destOrd="0" presId="urn:microsoft.com/office/officeart/2005/8/layout/process2"/>
    <dgm:cxn modelId="{28384B32-17D7-1D45-89B9-479A86553B8D}" type="presOf" srcId="{44798558-176B-6F4B-9FE7-7F7032FE0C9E}" destId="{AE1A5D09-DD17-3A44-A0BD-238AC470C405}"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25D1F24A-0DEB-B94A-AAB7-F96C220AB1DA}" type="presOf" srcId="{9C5F5E2B-CFCA-0D4A-88D8-2A8DA7D87FFD}" destId="{5856DC68-E9E2-C34E-9E3E-9AA68A96C612}"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10769A50-1ED4-0443-995D-9AEF0228F97A}" type="presOf" srcId="{C5F87254-BCF5-3645-A3B0-02A8EB420A59}" destId="{020AAF12-9014-4348-9059-E8F4128A7ACB}"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9AC46E66-2F5E-CA49-A957-44AE3A5ABA2E}" type="presOf" srcId="{2BA1CEAE-EA06-9149-B3F3-28802EF42508}" destId="{BAA65D69-C8FF-AA4F-B256-9971F4FCC9E7}"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F03BCFB4-B5CF-294F-92E0-9BB1C6853314}" type="presOf" srcId="{659C5ABF-4A05-C942-BFFC-AC6D006DB5F6}" destId="{425D69B2-EFB1-4144-AE49-351BB670BA4D}" srcOrd="0" destOrd="0" presId="urn:microsoft.com/office/officeart/2005/8/layout/process2"/>
    <dgm:cxn modelId="{F55ED6C3-215F-DB41-933A-BD909D928DCF}" type="presOf" srcId="{9C5F5E2B-CFCA-0D4A-88D8-2A8DA7D87FFD}" destId="{62475D2E-84D4-0041-893B-8BDE63484221}"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95B920DD-4DAB-A449-8FD0-78B865327785}" type="presOf" srcId="{B949C7BA-55DA-7C4A-9A70-2C84ACBCF86B}" destId="{6B4FB42D-6842-C44A-A546-82DBAAA698CA}" srcOrd="1" destOrd="0" presId="urn:microsoft.com/office/officeart/2005/8/layout/process2"/>
    <dgm:cxn modelId="{5BBF26DD-45C1-C34D-B9D1-5F0D0F62BED0}" type="presOf" srcId="{B949C7BA-55DA-7C4A-9A70-2C84ACBCF86B}" destId="{3FB1ABA6-9860-DF42-941A-31CADEF69D4F}"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D3DEDDFF-2C02-0740-9345-4092BF0FA1FE}" srcId="{033269AF-3438-AD40-AE99-E85C4961387D}" destId="{C5F87254-BCF5-3645-A3B0-02A8EB420A59}" srcOrd="6" destOrd="0" parTransId="{BDFA2843-B6C2-BF42-85D5-84AE1CBF8E29}" sibTransId="{9C5F5E2B-CFCA-0D4A-88D8-2A8DA7D87FFD}"/>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541B854-FCDF-FE44-9348-C298C343A7FA}" type="presParOf" srcId="{8C5748C0-5B17-A049-97F2-D3797F152837}" destId="{3FB1ABA6-9860-DF42-941A-31CADEF69D4F}" srcOrd="9" destOrd="0" presId="urn:microsoft.com/office/officeart/2005/8/layout/process2"/>
    <dgm:cxn modelId="{3C87BA20-8F23-1D47-9796-3B905DBEE0B1}" type="presParOf" srcId="{3FB1ABA6-9860-DF42-941A-31CADEF69D4F}" destId="{6B4FB42D-6842-C44A-A546-82DBAAA698CA}" srcOrd="0" destOrd="0" presId="urn:microsoft.com/office/officeart/2005/8/layout/process2"/>
    <dgm:cxn modelId="{B24834FC-538A-5846-A5D2-B75919B089E8}" type="presParOf" srcId="{8C5748C0-5B17-A049-97F2-D3797F152837}" destId="{AE1A5D09-DD17-3A44-A0BD-238AC470C405}" srcOrd="10" destOrd="0" presId="urn:microsoft.com/office/officeart/2005/8/layout/process2"/>
    <dgm:cxn modelId="{AED46955-EE84-6A49-AB6D-62B9D4957824}" type="presParOf" srcId="{8C5748C0-5B17-A049-97F2-D3797F152837}" destId="{425D69B2-EFB1-4144-AE49-351BB670BA4D}" srcOrd="11" destOrd="0" presId="urn:microsoft.com/office/officeart/2005/8/layout/process2"/>
    <dgm:cxn modelId="{2B5C9825-A22B-684A-A117-CE7261D86C92}" type="presParOf" srcId="{425D69B2-EFB1-4144-AE49-351BB670BA4D}" destId="{C2B7D453-F214-3942-B91E-8C69FACCC816}" srcOrd="0" destOrd="0" presId="urn:microsoft.com/office/officeart/2005/8/layout/process2"/>
    <dgm:cxn modelId="{27D1AD00-D177-274A-8802-CA7D7FAC056B}" type="presParOf" srcId="{8C5748C0-5B17-A049-97F2-D3797F152837}" destId="{020AAF12-9014-4348-9059-E8F4128A7ACB}" srcOrd="12" destOrd="0" presId="urn:microsoft.com/office/officeart/2005/8/layout/process2"/>
    <dgm:cxn modelId="{FC8D36AB-F7A5-5949-BF1E-97B2DFC9840E}" type="presParOf" srcId="{8C5748C0-5B17-A049-97F2-D3797F152837}" destId="{62475D2E-84D4-0041-893B-8BDE63484221}" srcOrd="13" destOrd="0" presId="urn:microsoft.com/office/officeart/2005/8/layout/process2"/>
    <dgm:cxn modelId="{3E196A87-A21D-A349-9C4E-6988D09DB3DB}" type="presParOf" srcId="{62475D2E-84D4-0041-893B-8BDE63484221}" destId="{5856DC68-E9E2-C34E-9E3E-9AA68A96C612}" srcOrd="0" destOrd="0" presId="urn:microsoft.com/office/officeart/2005/8/layout/process2"/>
    <dgm:cxn modelId="{81E6A182-754C-4642-9731-10C74CEF91EA}" type="presParOf" srcId="{8C5748C0-5B17-A049-97F2-D3797F152837}" destId="{BAA65D69-C8FF-AA4F-B256-9971F4FCC9E7}"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dgm:t>
        <a:bodyPr/>
        <a:lstStyle/>
        <a:p>
          <a:r>
            <a:rPr lang="en-US" dirty="0" err="1"/>
            <a:t>HaplotypeCaller</a:t>
          </a:r>
          <a:endParaRPr lang="en-US" dirty="0"/>
        </a:p>
        <a:p>
          <a:r>
            <a:rPr lang="sv-SE" dirty="0"/>
            <a:t>--</a:t>
          </a:r>
          <a:r>
            <a:rPr lang="sv-SE" dirty="0" err="1"/>
            <a:t>emitRefConfidence</a:t>
          </a:r>
          <a:r>
            <a:rPr lang="sv-SE" dirty="0"/>
            <a:t> GVCF</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a:t>Sample1.g.vcf</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b="0" dirty="0">
              <a:solidFill>
                <a:schemeClr val="tx1"/>
              </a:solidFill>
            </a:rPr>
            <a:t>Sample1_1.fastq</a:t>
          </a:r>
        </a:p>
        <a:p>
          <a:r>
            <a:rPr lang="en-US" b="0" dirty="0">
              <a:solidFill>
                <a:schemeClr val="tx1"/>
              </a:solidFill>
            </a:rPr>
            <a:t>Sample1_2.fastq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4">
        <dgm:presLayoutVars>
          <dgm:bulletEnabled val="1"/>
        </dgm:presLayoutVars>
      </dgm:prSet>
      <dgm:spPr/>
    </dgm:pt>
    <dgm:pt modelId="{C9BF42DD-7B11-4E40-9497-E1EABD250674}" type="pres">
      <dgm:prSet presAssocID="{172A6017-A754-1E42-B064-0DF06E4F17B6}" presName="sibTrans" presStyleLbl="sibTrans2D1" presStyleIdx="0" presStyleCnt="3"/>
      <dgm:spPr/>
    </dgm:pt>
    <dgm:pt modelId="{03BB3DEF-D1DA-CC40-A4C5-4165E063959D}" type="pres">
      <dgm:prSet presAssocID="{172A6017-A754-1E42-B064-0DF06E4F17B6}" presName="connectorText" presStyleLbl="sibTrans2D1" presStyleIdx="0" presStyleCnt="3"/>
      <dgm:spPr/>
    </dgm:pt>
    <dgm:pt modelId="{FA156E63-B30A-234D-BA80-F46C365C0D70}" type="pres">
      <dgm:prSet presAssocID="{B417EA5F-2296-A147-9FDF-EDA41B1E9EE9}" presName="node" presStyleLbl="node1" presStyleIdx="1" presStyleCnt="4">
        <dgm:presLayoutVars>
          <dgm:bulletEnabled val="1"/>
        </dgm:presLayoutVars>
      </dgm:prSet>
      <dgm:spPr/>
    </dgm:pt>
    <dgm:pt modelId="{D863175A-CB6F-F44E-AC77-7A9B2760E9F8}" type="pres">
      <dgm:prSet presAssocID="{0831C494-9D41-D543-B6BF-9E3F993709FF}" presName="sibTrans" presStyleLbl="sibTrans2D1" presStyleIdx="1" presStyleCnt="3"/>
      <dgm:spPr/>
    </dgm:pt>
    <dgm:pt modelId="{1B1CC1B9-2FB7-E248-94AA-93A72202CAE6}" type="pres">
      <dgm:prSet presAssocID="{0831C494-9D41-D543-B6BF-9E3F993709FF}" presName="connectorText" presStyleLbl="sibTrans2D1" presStyleIdx="1" presStyleCnt="3"/>
      <dgm:spPr/>
    </dgm:pt>
    <dgm:pt modelId="{D4F55BBC-0AA4-9048-B86F-661F429757BB}" type="pres">
      <dgm:prSet presAssocID="{3D0E4A71-3559-6F41-82EF-4399AAF3F665}" presName="node" presStyleLbl="node1" presStyleIdx="2" presStyleCnt="4">
        <dgm:presLayoutVars>
          <dgm:bulletEnabled val="1"/>
        </dgm:presLayoutVars>
      </dgm:prSet>
      <dgm:spPr/>
    </dgm:pt>
    <dgm:pt modelId="{8101AA47-DDA9-A447-BE9D-4492B028B7B4}" type="pres">
      <dgm:prSet presAssocID="{F46FD193-A56F-674B-A5EF-160928253438}" presName="sibTrans" presStyleLbl="sibTrans2D1" presStyleIdx="2" presStyleCnt="3"/>
      <dgm:spPr/>
    </dgm:pt>
    <dgm:pt modelId="{8E843A19-0EC6-464F-90BE-A670AA2F0661}" type="pres">
      <dgm:prSet presAssocID="{F46FD193-A56F-674B-A5EF-160928253438}" presName="connectorText" presStyleLbl="sibTrans2D1" presStyleIdx="2" presStyleCnt="3"/>
      <dgm:spPr/>
    </dgm:pt>
    <dgm:pt modelId="{428727D4-D257-D543-A8BE-83021F6A69D0}" type="pres">
      <dgm:prSet presAssocID="{438F6A36-A432-B943-B012-9C9B9FA5A885}" presName="node" presStyleLbl="node1" presStyleIdx="3" presStyleCnt="4">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dgm:t>
        <a:bodyPr/>
        <a:lstStyle/>
        <a:p>
          <a:r>
            <a:rPr lang="en-US" dirty="0" err="1"/>
            <a:t>HaplotypeCaller</a:t>
          </a:r>
          <a:endParaRPr lang="en-US" dirty="0"/>
        </a:p>
        <a:p>
          <a:r>
            <a:rPr lang="sv-SE" dirty="0"/>
            <a:t>--</a:t>
          </a:r>
          <a:r>
            <a:rPr lang="sv-SE" dirty="0" err="1"/>
            <a:t>emitRefConfidence</a:t>
          </a:r>
          <a:r>
            <a:rPr lang="sv-SE" dirty="0"/>
            <a:t> GVCF</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a:t>Sample3.g.vcf</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solidFill>
                <a:schemeClr val="tx1"/>
              </a:solidFill>
            </a:rPr>
            <a:t>Sample2_1.fastq</a:t>
          </a:r>
        </a:p>
        <a:p>
          <a:r>
            <a:rPr lang="en-US" dirty="0">
              <a:solidFill>
                <a:schemeClr val="tx1"/>
              </a:solidFill>
            </a:rPr>
            <a:t>Sample2_2.fastq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4">
        <dgm:presLayoutVars>
          <dgm:bulletEnabled val="1"/>
        </dgm:presLayoutVars>
      </dgm:prSet>
      <dgm:spPr/>
    </dgm:pt>
    <dgm:pt modelId="{C9BF42DD-7B11-4E40-9497-E1EABD250674}" type="pres">
      <dgm:prSet presAssocID="{172A6017-A754-1E42-B064-0DF06E4F17B6}" presName="sibTrans" presStyleLbl="sibTrans2D1" presStyleIdx="0" presStyleCnt="3"/>
      <dgm:spPr/>
    </dgm:pt>
    <dgm:pt modelId="{03BB3DEF-D1DA-CC40-A4C5-4165E063959D}" type="pres">
      <dgm:prSet presAssocID="{172A6017-A754-1E42-B064-0DF06E4F17B6}" presName="connectorText" presStyleLbl="sibTrans2D1" presStyleIdx="0" presStyleCnt="3"/>
      <dgm:spPr/>
    </dgm:pt>
    <dgm:pt modelId="{FA156E63-B30A-234D-BA80-F46C365C0D70}" type="pres">
      <dgm:prSet presAssocID="{B417EA5F-2296-A147-9FDF-EDA41B1E9EE9}" presName="node" presStyleLbl="node1" presStyleIdx="1" presStyleCnt="4">
        <dgm:presLayoutVars>
          <dgm:bulletEnabled val="1"/>
        </dgm:presLayoutVars>
      </dgm:prSet>
      <dgm:spPr/>
    </dgm:pt>
    <dgm:pt modelId="{D863175A-CB6F-F44E-AC77-7A9B2760E9F8}" type="pres">
      <dgm:prSet presAssocID="{0831C494-9D41-D543-B6BF-9E3F993709FF}" presName="sibTrans" presStyleLbl="sibTrans2D1" presStyleIdx="1" presStyleCnt="3"/>
      <dgm:spPr/>
    </dgm:pt>
    <dgm:pt modelId="{1B1CC1B9-2FB7-E248-94AA-93A72202CAE6}" type="pres">
      <dgm:prSet presAssocID="{0831C494-9D41-D543-B6BF-9E3F993709FF}" presName="connectorText" presStyleLbl="sibTrans2D1" presStyleIdx="1" presStyleCnt="3"/>
      <dgm:spPr/>
    </dgm:pt>
    <dgm:pt modelId="{D4F55BBC-0AA4-9048-B86F-661F429757BB}" type="pres">
      <dgm:prSet presAssocID="{3D0E4A71-3559-6F41-82EF-4399AAF3F665}" presName="node" presStyleLbl="node1" presStyleIdx="2" presStyleCnt="4">
        <dgm:presLayoutVars>
          <dgm:bulletEnabled val="1"/>
        </dgm:presLayoutVars>
      </dgm:prSet>
      <dgm:spPr/>
    </dgm:pt>
    <dgm:pt modelId="{8101AA47-DDA9-A447-BE9D-4492B028B7B4}" type="pres">
      <dgm:prSet presAssocID="{F46FD193-A56F-674B-A5EF-160928253438}" presName="sibTrans" presStyleLbl="sibTrans2D1" presStyleIdx="2" presStyleCnt="3"/>
      <dgm:spPr/>
    </dgm:pt>
    <dgm:pt modelId="{8E843A19-0EC6-464F-90BE-A670AA2F0661}" type="pres">
      <dgm:prSet presAssocID="{F46FD193-A56F-674B-A5EF-160928253438}" presName="connectorText" presStyleLbl="sibTrans2D1" presStyleIdx="2" presStyleCnt="3"/>
      <dgm:spPr/>
    </dgm:pt>
    <dgm:pt modelId="{428727D4-D257-D543-A8BE-83021F6A69D0}" type="pres">
      <dgm:prSet presAssocID="{438F6A36-A432-B943-B012-9C9B9FA5A885}" presName="node" presStyleLbl="node1" presStyleIdx="3" presStyleCnt="4">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dgm:spPr/>
      <dgm:t>
        <a:bodyPr/>
        <a:lstStyle/>
        <a:p>
          <a:r>
            <a:rPr lang="en-US" dirty="0" err="1"/>
            <a:t>HaplotypeCaller</a:t>
          </a:r>
          <a:endParaRPr lang="en-US" dirty="0"/>
        </a:p>
        <a:p>
          <a:r>
            <a:rPr lang="sv-SE" dirty="0"/>
            <a:t>--</a:t>
          </a:r>
          <a:r>
            <a:rPr lang="sv-SE" dirty="0" err="1"/>
            <a:t>emitRefConfidence</a:t>
          </a:r>
          <a:r>
            <a:rPr lang="sv-SE" dirty="0"/>
            <a:t> GVCF</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438F6A36-A432-B943-B012-9C9B9FA5A885}">
      <dgm:prSet phldrT="[Text]"/>
      <dgm:spPr>
        <a:ln>
          <a:noFill/>
        </a:ln>
      </dgm:spPr>
      <dgm:t>
        <a:bodyPr/>
        <a:lstStyle/>
        <a:p>
          <a:r>
            <a:rPr lang="en-US" dirty="0"/>
            <a:t>Sample3.g.vcf</a:t>
          </a: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44CDF938-2425-FF4F-85B3-425F6EAB454E}">
      <dgm:prSet phldrT="[Text]"/>
      <dgm:spPr>
        <a:noFill/>
        <a:ln>
          <a:noFill/>
        </a:ln>
      </dgm:spPr>
      <dgm:t>
        <a:bodyPr/>
        <a:lstStyle/>
        <a:p>
          <a:r>
            <a:rPr lang="en-US" dirty="0"/>
            <a:t>Sample3_1.fastq</a:t>
          </a:r>
        </a:p>
        <a:p>
          <a:r>
            <a:rPr lang="en-US" dirty="0"/>
            <a:t>Sample3_2.fastq</a:t>
          </a:r>
        </a:p>
      </dgm:t>
    </dgm:pt>
    <dgm:pt modelId="{62E42C04-2EB1-6844-ABBB-2943F94AF1E4}" type="parTrans" cxnId="{104EA625-1EC7-564E-967E-F317A16F26A8}">
      <dgm:prSet/>
      <dgm:spPr/>
      <dgm:t>
        <a:bodyPr/>
        <a:lstStyle/>
        <a:p>
          <a:endParaRPr lang="sv-SE"/>
        </a:p>
      </dgm:t>
    </dgm:pt>
    <dgm:pt modelId="{172A6017-A754-1E42-B064-0DF06E4F17B6}" type="sibTrans" cxnId="{104EA625-1EC7-564E-967E-F317A16F26A8}">
      <dgm:prSet/>
      <dgm:spPr/>
      <dgm:t>
        <a:bodyPr/>
        <a:lstStyle/>
        <a:p>
          <a:endParaRPr lang="sv-SE"/>
        </a:p>
      </dgm:t>
    </dgm:pt>
    <dgm:pt modelId="{B417EA5F-2296-A147-9FDF-EDA41B1E9EE9}">
      <dgm:prSet phldrT="[Text]"/>
      <dgm:spPr>
        <a:noFill/>
      </dgm:spPr>
      <dgm:t>
        <a:bodyPr/>
        <a:lstStyle/>
        <a:p>
          <a:r>
            <a:rPr lang="en-US" dirty="0"/>
            <a:t>Alignment</a:t>
          </a:r>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55F90091-8607-C84C-BBE9-FF8FC29CD4AD}" type="pres">
      <dgm:prSet presAssocID="{44CDF938-2425-FF4F-85B3-425F6EAB454E}" presName="node" presStyleLbl="node1" presStyleIdx="0" presStyleCnt="4">
        <dgm:presLayoutVars>
          <dgm:bulletEnabled val="1"/>
        </dgm:presLayoutVars>
      </dgm:prSet>
      <dgm:spPr/>
    </dgm:pt>
    <dgm:pt modelId="{C9BF42DD-7B11-4E40-9497-E1EABD250674}" type="pres">
      <dgm:prSet presAssocID="{172A6017-A754-1E42-B064-0DF06E4F17B6}" presName="sibTrans" presStyleLbl="sibTrans2D1" presStyleIdx="0" presStyleCnt="3"/>
      <dgm:spPr/>
    </dgm:pt>
    <dgm:pt modelId="{03BB3DEF-D1DA-CC40-A4C5-4165E063959D}" type="pres">
      <dgm:prSet presAssocID="{172A6017-A754-1E42-B064-0DF06E4F17B6}" presName="connectorText" presStyleLbl="sibTrans2D1" presStyleIdx="0" presStyleCnt="3"/>
      <dgm:spPr/>
    </dgm:pt>
    <dgm:pt modelId="{FA156E63-B30A-234D-BA80-F46C365C0D70}" type="pres">
      <dgm:prSet presAssocID="{B417EA5F-2296-A147-9FDF-EDA41B1E9EE9}" presName="node" presStyleLbl="node1" presStyleIdx="1" presStyleCnt="4">
        <dgm:presLayoutVars>
          <dgm:bulletEnabled val="1"/>
        </dgm:presLayoutVars>
      </dgm:prSet>
      <dgm:spPr/>
    </dgm:pt>
    <dgm:pt modelId="{D863175A-CB6F-F44E-AC77-7A9B2760E9F8}" type="pres">
      <dgm:prSet presAssocID="{0831C494-9D41-D543-B6BF-9E3F993709FF}" presName="sibTrans" presStyleLbl="sibTrans2D1" presStyleIdx="1" presStyleCnt="3"/>
      <dgm:spPr/>
    </dgm:pt>
    <dgm:pt modelId="{1B1CC1B9-2FB7-E248-94AA-93A72202CAE6}" type="pres">
      <dgm:prSet presAssocID="{0831C494-9D41-D543-B6BF-9E3F993709FF}" presName="connectorText" presStyleLbl="sibTrans2D1" presStyleIdx="1" presStyleCnt="3"/>
      <dgm:spPr/>
    </dgm:pt>
    <dgm:pt modelId="{D4F55BBC-0AA4-9048-B86F-661F429757BB}" type="pres">
      <dgm:prSet presAssocID="{3D0E4A71-3559-6F41-82EF-4399AAF3F665}" presName="node" presStyleLbl="node1" presStyleIdx="2" presStyleCnt="4">
        <dgm:presLayoutVars>
          <dgm:bulletEnabled val="1"/>
        </dgm:presLayoutVars>
      </dgm:prSet>
      <dgm:spPr/>
    </dgm:pt>
    <dgm:pt modelId="{8101AA47-DDA9-A447-BE9D-4492B028B7B4}" type="pres">
      <dgm:prSet presAssocID="{F46FD193-A56F-674B-A5EF-160928253438}" presName="sibTrans" presStyleLbl="sibTrans2D1" presStyleIdx="2" presStyleCnt="3"/>
      <dgm:spPr/>
    </dgm:pt>
    <dgm:pt modelId="{8E843A19-0EC6-464F-90BE-A670AA2F0661}" type="pres">
      <dgm:prSet presAssocID="{F46FD193-A56F-674B-A5EF-160928253438}" presName="connectorText" presStyleLbl="sibTrans2D1" presStyleIdx="2" presStyleCnt="3"/>
      <dgm:spPr/>
    </dgm:pt>
    <dgm:pt modelId="{428727D4-D257-D543-A8BE-83021F6A69D0}" type="pres">
      <dgm:prSet presAssocID="{438F6A36-A432-B943-B012-9C9B9FA5A885}" presName="node" presStyleLbl="node1" presStyleIdx="3" presStyleCnt="4">
        <dgm:presLayoutVars>
          <dgm:bulletEnabled val="1"/>
        </dgm:presLayoutVars>
      </dgm:prSet>
      <dgm:spPr/>
    </dgm:pt>
  </dgm:ptLst>
  <dgm:cxnLst>
    <dgm:cxn modelId="{E2AD8307-8605-E54F-8A5F-58BFD880C5C6}" srcId="{033269AF-3438-AD40-AE99-E85C4961387D}" destId="{B417EA5F-2296-A147-9FDF-EDA41B1E9EE9}" srcOrd="1" destOrd="0" parTransId="{92C89E69-360A-3844-9404-2B808F1AEA27}" sibTransId="{0831C494-9D41-D543-B6BF-9E3F993709FF}"/>
    <dgm:cxn modelId="{1EB96A22-7123-344A-8E1E-305250BE80FE}" srcId="{033269AF-3438-AD40-AE99-E85C4961387D}" destId="{3D0E4A71-3559-6F41-82EF-4399AAF3F665}" srcOrd="2" destOrd="0" parTransId="{CE2C5B43-01EB-9247-8F63-33401C75BA22}" sibTransId="{F46FD193-A56F-674B-A5EF-160928253438}"/>
    <dgm:cxn modelId="{104EA625-1EC7-564E-967E-F317A16F26A8}" srcId="{033269AF-3438-AD40-AE99-E85C4961387D}" destId="{44CDF938-2425-FF4F-85B3-425F6EAB454E}" srcOrd="0" destOrd="0" parTransId="{62E42C04-2EB1-6844-ABBB-2943F94AF1E4}" sibTransId="{172A6017-A754-1E42-B064-0DF06E4F17B6}"/>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4941676E-1CC8-734E-80B7-004A407D9D9E}" srcId="{033269AF-3438-AD40-AE99-E85C4961387D}" destId="{438F6A36-A432-B943-B012-9C9B9FA5A885}" srcOrd="3" destOrd="0" parTransId="{1D533D93-C634-304E-8514-70CAF93F4945}" sibTransId="{B949C7BA-55DA-7C4A-9A70-2C84ACBCF86B}"/>
    <dgm:cxn modelId="{B376858F-C479-0C47-9E23-306162A3B267}" type="presOf" srcId="{172A6017-A754-1E42-B064-0DF06E4F17B6}" destId="{C9BF42DD-7B11-4E40-9497-E1EABD250674}"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F444B9D6-61A7-7144-B2F8-70451C4BEDCD}" type="presOf" srcId="{44CDF938-2425-FF4F-85B3-425F6EAB454E}" destId="{55F90091-8607-C84C-BBE9-FF8FC29CD4AD}" srcOrd="0" destOrd="0" presId="urn:microsoft.com/office/officeart/2005/8/layout/process2"/>
    <dgm:cxn modelId="{AC56CDE2-111F-6F49-A171-17A31DB9DBB4}" type="presOf" srcId="{172A6017-A754-1E42-B064-0DF06E4F17B6}" destId="{03BB3DEF-D1DA-CC40-A4C5-4165E063959D}" srcOrd="1"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6818151-E172-2A4C-A245-58F2C5A1BDD8}" type="presParOf" srcId="{8C5748C0-5B17-A049-97F2-D3797F152837}" destId="{55F90091-8607-C84C-BBE9-FF8FC29CD4AD}" srcOrd="0" destOrd="0" presId="urn:microsoft.com/office/officeart/2005/8/layout/process2"/>
    <dgm:cxn modelId="{D1C2268E-14E6-2740-AFFC-C11FAA730DF0}" type="presParOf" srcId="{8C5748C0-5B17-A049-97F2-D3797F152837}" destId="{C9BF42DD-7B11-4E40-9497-E1EABD250674}" srcOrd="1" destOrd="0" presId="urn:microsoft.com/office/officeart/2005/8/layout/process2"/>
    <dgm:cxn modelId="{F347BD2D-FED9-7C43-BD99-1719E27FDA1C}" type="presParOf" srcId="{C9BF42DD-7B11-4E40-9497-E1EABD250674}" destId="{03BB3DEF-D1DA-CC40-A4C5-4165E063959D}" srcOrd="0" destOrd="0" presId="urn:microsoft.com/office/officeart/2005/8/layout/process2"/>
    <dgm:cxn modelId="{694140C2-3E5C-884F-9E08-E7B12ADEC6E8}" type="presParOf" srcId="{8C5748C0-5B17-A049-97F2-D3797F152837}" destId="{FA156E63-B30A-234D-BA80-F46C365C0D70}" srcOrd="2" destOrd="0" presId="urn:microsoft.com/office/officeart/2005/8/layout/process2"/>
    <dgm:cxn modelId="{8CC3CB5F-FC55-6444-A240-4AA9B059CA3C}" type="presParOf" srcId="{8C5748C0-5B17-A049-97F2-D3797F152837}" destId="{D863175A-CB6F-F44E-AC77-7A9B2760E9F8}" srcOrd="3"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4" destOrd="0" presId="urn:microsoft.com/office/officeart/2005/8/layout/process2"/>
    <dgm:cxn modelId="{672C6B15-9F69-F646-A0FF-033672372B2A}" type="presParOf" srcId="{8C5748C0-5B17-A049-97F2-D3797F152837}" destId="{8101AA47-DDA9-A447-BE9D-4492B028B7B4}" srcOrd="5"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6"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3D0E4A71-3559-6F41-82EF-4399AAF3F665}">
      <dgm:prSet phldrT="[Text]" custT="1"/>
      <dgm:spPr>
        <a:noFill/>
        <a:ln>
          <a:noFill/>
        </a:ln>
      </dgm:spPr>
      <dgm:t>
        <a:bodyPr/>
        <a:lstStyle/>
        <a:p>
          <a:r>
            <a:rPr lang="sv-SE" sz="1000" dirty="0" err="1"/>
            <a:t>Cohort.vcf</a:t>
          </a:r>
          <a:endParaRPr lang="en-US" sz="1000"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B417EA5F-2296-A147-9FDF-EDA41B1E9EE9}">
      <dgm:prSet phldrT="[Text]" custT="1"/>
      <dgm:spPr>
        <a:noFill/>
      </dgm:spPr>
      <dgm:t>
        <a:bodyPr/>
        <a:lstStyle/>
        <a:p>
          <a:r>
            <a:rPr lang="sv-SE" sz="1000" dirty="0" err="1"/>
            <a:t>GenotypeGVCFs</a:t>
          </a:r>
          <a:endParaRPr lang="en-US" sz="1000" dirty="0"/>
        </a:p>
      </dgm:t>
    </dgm:pt>
    <dgm:pt modelId="{92C89E69-360A-3844-9404-2B808F1AEA27}" type="parTrans" cxnId="{E2AD8307-8605-E54F-8A5F-58BFD880C5C6}">
      <dgm:prSet/>
      <dgm:spPr/>
      <dgm:t>
        <a:bodyPr/>
        <a:lstStyle/>
        <a:p>
          <a:endParaRPr lang="sv-SE"/>
        </a:p>
      </dgm:t>
    </dgm:pt>
    <dgm:pt modelId="{0831C494-9D41-D543-B6BF-9E3F993709FF}" type="sibTrans" cxnId="{E2AD8307-8605-E54F-8A5F-58BFD880C5C6}">
      <dgm:prSet/>
      <dgm:spPr/>
      <dgm:t>
        <a:bodyPr/>
        <a:lstStyle/>
        <a:p>
          <a:endParaRPr lang="sv-SE"/>
        </a:p>
      </dgm:t>
    </dgm:pt>
    <dgm:pt modelId="{8C5748C0-5B17-A049-97F2-D3797F152837}" type="pres">
      <dgm:prSet presAssocID="{033269AF-3438-AD40-AE99-E85C4961387D}" presName="linearFlow" presStyleCnt="0">
        <dgm:presLayoutVars>
          <dgm:resizeHandles val="exact"/>
        </dgm:presLayoutVars>
      </dgm:prSet>
      <dgm:spPr/>
    </dgm:pt>
    <dgm:pt modelId="{FA156E63-B30A-234D-BA80-F46C365C0D70}" type="pres">
      <dgm:prSet presAssocID="{B417EA5F-2296-A147-9FDF-EDA41B1E9EE9}" presName="node" presStyleLbl="node1" presStyleIdx="0" presStyleCnt="2">
        <dgm:presLayoutVars>
          <dgm:bulletEnabled val="1"/>
        </dgm:presLayoutVars>
      </dgm:prSet>
      <dgm:spPr/>
    </dgm:pt>
    <dgm:pt modelId="{D863175A-CB6F-F44E-AC77-7A9B2760E9F8}" type="pres">
      <dgm:prSet presAssocID="{0831C494-9D41-D543-B6BF-9E3F993709FF}" presName="sibTrans" presStyleLbl="sibTrans2D1" presStyleIdx="0" presStyleCnt="1"/>
      <dgm:spPr/>
    </dgm:pt>
    <dgm:pt modelId="{1B1CC1B9-2FB7-E248-94AA-93A72202CAE6}" type="pres">
      <dgm:prSet presAssocID="{0831C494-9D41-D543-B6BF-9E3F993709FF}" presName="connectorText" presStyleLbl="sibTrans2D1" presStyleIdx="0" presStyleCnt="1"/>
      <dgm:spPr/>
    </dgm:pt>
    <dgm:pt modelId="{D4F55BBC-0AA4-9048-B86F-661F429757BB}" type="pres">
      <dgm:prSet presAssocID="{3D0E4A71-3559-6F41-82EF-4399AAF3F665}" presName="node" presStyleLbl="node1" presStyleIdx="1" presStyleCnt="2">
        <dgm:presLayoutVars>
          <dgm:bulletEnabled val="1"/>
        </dgm:presLayoutVars>
      </dgm:prSet>
      <dgm:spPr/>
    </dgm:pt>
  </dgm:ptLst>
  <dgm:cxnLst>
    <dgm:cxn modelId="{E2AD8307-8605-E54F-8A5F-58BFD880C5C6}" srcId="{033269AF-3438-AD40-AE99-E85C4961387D}" destId="{B417EA5F-2296-A147-9FDF-EDA41B1E9EE9}" srcOrd="0" destOrd="0" parTransId="{92C89E69-360A-3844-9404-2B808F1AEA27}" sibTransId="{0831C494-9D41-D543-B6BF-9E3F993709FF}"/>
    <dgm:cxn modelId="{1EB96A22-7123-344A-8E1E-305250BE80FE}" srcId="{033269AF-3438-AD40-AE99-E85C4961387D}" destId="{3D0E4A71-3559-6F41-82EF-4399AAF3F665}" srcOrd="1" destOrd="0" parTransId="{CE2C5B43-01EB-9247-8F63-33401C75BA22}" sibTransId="{F46FD193-A56F-674B-A5EF-160928253438}"/>
    <dgm:cxn modelId="{7B65F72F-59AC-9A42-85C6-409B36C64F29}" type="presOf" srcId="{B417EA5F-2296-A147-9FDF-EDA41B1E9EE9}" destId="{FA156E63-B30A-234D-BA80-F46C365C0D7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A554A45A-EF00-C941-9F3A-209EEB0AB2BF}" type="presOf" srcId="{0831C494-9D41-D543-B6BF-9E3F993709FF}" destId="{D863175A-CB6F-F44E-AC77-7A9B2760E9F8}" srcOrd="0"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DB7B2AC7-9D69-024C-AEF5-57FD4B714A21}" type="presOf" srcId="{0831C494-9D41-D543-B6BF-9E3F993709FF}" destId="{1B1CC1B9-2FB7-E248-94AA-93A72202CAE6}" srcOrd="1" destOrd="0" presId="urn:microsoft.com/office/officeart/2005/8/layout/process2"/>
    <dgm:cxn modelId="{694140C2-3E5C-884F-9E08-E7B12ADEC6E8}" type="presParOf" srcId="{8C5748C0-5B17-A049-97F2-D3797F152837}" destId="{FA156E63-B30A-234D-BA80-F46C365C0D70}" srcOrd="0" destOrd="0" presId="urn:microsoft.com/office/officeart/2005/8/layout/process2"/>
    <dgm:cxn modelId="{8CC3CB5F-FC55-6444-A240-4AA9B059CA3C}" type="presParOf" srcId="{8C5748C0-5B17-A049-97F2-D3797F152837}" destId="{D863175A-CB6F-F44E-AC77-7A9B2760E9F8}" srcOrd="1" destOrd="0" presId="urn:microsoft.com/office/officeart/2005/8/layout/process2"/>
    <dgm:cxn modelId="{5090B167-E122-4547-B96C-B902BBFC09E7}" type="presParOf" srcId="{D863175A-CB6F-F44E-AC77-7A9B2760E9F8}" destId="{1B1CC1B9-2FB7-E248-94AA-93A72202CAE6}" srcOrd="0" destOrd="0" presId="urn:microsoft.com/office/officeart/2005/8/layout/process2"/>
    <dgm:cxn modelId="{6226463C-580D-6D43-AD32-1A5E4CE08887}" type="presParOf" srcId="{8C5748C0-5B17-A049-97F2-D3797F152837}" destId="{D4F55BBC-0AA4-9048-B86F-661F429757BB}" srcOrd="2" destOrd="0" presId="urn:microsoft.com/office/officeart/2005/8/layout/process2"/>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345669" y="615"/>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QC</a:t>
          </a:r>
        </a:p>
      </dsp:txBody>
      <dsp:txXfrm>
        <a:off x="3360434" y="15380"/>
        <a:ext cx="1960993" cy="474599"/>
      </dsp:txXfrm>
    </dsp:sp>
    <dsp:sp modelId="{3C46C521-CB73-5D46-B9F9-1860E55C7FE9}">
      <dsp:nvSpPr>
        <dsp:cNvPr id="0" name=""/>
        <dsp:cNvSpPr/>
      </dsp:nvSpPr>
      <dsp:spPr>
        <a:xfrm rot="5400000">
          <a:off x="4246406" y="517348"/>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536253"/>
        <a:ext cx="136114" cy="132334"/>
      </dsp:txXfrm>
    </dsp:sp>
    <dsp:sp modelId="{55F90091-8607-C84C-BBE9-FF8FC29CD4AD}">
      <dsp:nvSpPr>
        <dsp:cNvPr id="0" name=""/>
        <dsp:cNvSpPr/>
      </dsp:nvSpPr>
      <dsp:spPr>
        <a:xfrm>
          <a:off x="3345669" y="756809"/>
          <a:ext cx="1990523" cy="504129"/>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Alignment</a:t>
          </a:r>
        </a:p>
      </dsp:txBody>
      <dsp:txXfrm>
        <a:off x="3360434" y="771574"/>
        <a:ext cx="1960993" cy="474599"/>
      </dsp:txXfrm>
    </dsp:sp>
    <dsp:sp modelId="{C9BF42DD-7B11-4E40-9497-E1EABD250674}">
      <dsp:nvSpPr>
        <dsp:cNvPr id="0" name=""/>
        <dsp:cNvSpPr/>
      </dsp:nvSpPr>
      <dsp:spPr>
        <a:xfrm rot="5400000">
          <a:off x="4246406" y="1273542"/>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sv-SE" sz="900" kern="1200"/>
        </a:p>
      </dsp:txBody>
      <dsp:txXfrm rot="-5400000">
        <a:off x="4272873" y="1292447"/>
        <a:ext cx="136114" cy="132334"/>
      </dsp:txXfrm>
    </dsp:sp>
    <dsp:sp modelId="{E1F446B3-B727-EA49-9EF8-8A50A4B3721B}">
      <dsp:nvSpPr>
        <dsp:cNvPr id="0" name=""/>
        <dsp:cNvSpPr/>
      </dsp:nvSpPr>
      <dsp:spPr>
        <a:xfrm>
          <a:off x="3345669" y="1513004"/>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Duplicate removal</a:t>
          </a:r>
        </a:p>
      </dsp:txBody>
      <dsp:txXfrm>
        <a:off x="3360434" y="1527769"/>
        <a:ext cx="1960993" cy="474599"/>
      </dsp:txXfrm>
    </dsp:sp>
    <dsp:sp modelId="{06ABA543-87B7-1149-AE03-CE7AB948660B}">
      <dsp:nvSpPr>
        <dsp:cNvPr id="0" name=""/>
        <dsp:cNvSpPr/>
      </dsp:nvSpPr>
      <dsp:spPr>
        <a:xfrm rot="5400000">
          <a:off x="4246406" y="2029736"/>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048641"/>
        <a:ext cx="136114" cy="132334"/>
      </dsp:txXfrm>
    </dsp:sp>
    <dsp:sp modelId="{D4F55BBC-0AA4-9048-B86F-661F429757BB}">
      <dsp:nvSpPr>
        <dsp:cNvPr id="0" name=""/>
        <dsp:cNvSpPr/>
      </dsp:nvSpPr>
      <dsp:spPr>
        <a:xfrm>
          <a:off x="3345669" y="2269198"/>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BQSR</a:t>
          </a:r>
        </a:p>
      </dsp:txBody>
      <dsp:txXfrm>
        <a:off x="3360434" y="2283963"/>
        <a:ext cx="1960993" cy="474599"/>
      </dsp:txXfrm>
    </dsp:sp>
    <dsp:sp modelId="{8101AA47-DDA9-A447-BE9D-4492B028B7B4}">
      <dsp:nvSpPr>
        <dsp:cNvPr id="0" name=""/>
        <dsp:cNvSpPr/>
      </dsp:nvSpPr>
      <dsp:spPr>
        <a:xfrm rot="5400000">
          <a:off x="4246406" y="2785930"/>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2804835"/>
        <a:ext cx="136114" cy="132334"/>
      </dsp:txXfrm>
    </dsp:sp>
    <dsp:sp modelId="{428727D4-D257-D543-A8BE-83021F6A69D0}">
      <dsp:nvSpPr>
        <dsp:cNvPr id="0" name=""/>
        <dsp:cNvSpPr/>
      </dsp:nvSpPr>
      <dsp:spPr>
        <a:xfrm>
          <a:off x="3345669" y="3025392"/>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calling</a:t>
          </a:r>
        </a:p>
      </dsp:txBody>
      <dsp:txXfrm>
        <a:off x="3360434" y="3040157"/>
        <a:ext cx="1960993" cy="474599"/>
      </dsp:txXfrm>
    </dsp:sp>
    <dsp:sp modelId="{0C6A2323-73D2-ED46-9B8E-3D096940B29F}">
      <dsp:nvSpPr>
        <dsp:cNvPr id="0" name=""/>
        <dsp:cNvSpPr/>
      </dsp:nvSpPr>
      <dsp:spPr>
        <a:xfrm rot="5400000">
          <a:off x="4246406" y="3542125"/>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3561030"/>
        <a:ext cx="136114" cy="132334"/>
      </dsp:txXfrm>
    </dsp:sp>
    <dsp:sp modelId="{9DEC507A-7007-8F41-8278-087FC7AEC0FD}">
      <dsp:nvSpPr>
        <dsp:cNvPr id="0" name=""/>
        <dsp:cNvSpPr/>
      </dsp:nvSpPr>
      <dsp:spPr>
        <a:xfrm>
          <a:off x="3345669" y="3781586"/>
          <a:ext cx="1990523" cy="5041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Variant filtration</a:t>
          </a:r>
        </a:p>
      </dsp:txBody>
      <dsp:txXfrm>
        <a:off x="3360434" y="3796351"/>
        <a:ext cx="1960993" cy="474599"/>
      </dsp:txXfrm>
    </dsp:sp>
    <dsp:sp modelId="{3C4E04CC-8FBA-DA47-A7E8-13F6036C22DA}">
      <dsp:nvSpPr>
        <dsp:cNvPr id="0" name=""/>
        <dsp:cNvSpPr/>
      </dsp:nvSpPr>
      <dsp:spPr>
        <a:xfrm rot="5400000">
          <a:off x="4246406" y="4298319"/>
          <a:ext cx="189048" cy="226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4272873" y="4317224"/>
        <a:ext cx="136114" cy="132334"/>
      </dsp:txXfrm>
    </dsp:sp>
    <dsp:sp modelId="{2B2CF9B3-C877-FA44-BB52-3B0C1C946ECF}">
      <dsp:nvSpPr>
        <dsp:cNvPr id="0" name=""/>
        <dsp:cNvSpPr/>
      </dsp:nvSpPr>
      <dsp:spPr>
        <a:xfrm>
          <a:off x="3345669" y="4537780"/>
          <a:ext cx="1990523" cy="504129"/>
        </a:xfrm>
        <a:prstGeom prst="roundRect">
          <a:avLst>
            <a:gd name="adj" fmla="val 10000"/>
          </a:avLst>
        </a:prstGeom>
        <a:solidFill>
          <a:srgbClr val="92D05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3360434" y="4552545"/>
        <a:ext cx="1960993" cy="474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78028" y="0"/>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QC</a:t>
          </a:r>
        </a:p>
      </dsp:txBody>
      <dsp:txXfrm>
        <a:off x="3311924" y="33896"/>
        <a:ext cx="2015325" cy="1089495"/>
      </dsp:txXfrm>
    </dsp:sp>
    <dsp:sp modelId="{3C46C521-CB73-5D46-B9F9-1860E55C7FE9}">
      <dsp:nvSpPr>
        <dsp:cNvPr id="0" name=""/>
        <dsp:cNvSpPr/>
      </dsp:nvSpPr>
      <dsp:spPr>
        <a:xfrm rot="5400000">
          <a:off x="4102596" y="1186219"/>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4163354" y="1229618"/>
        <a:ext cx="312467" cy="303787"/>
      </dsp:txXfrm>
    </dsp:sp>
    <dsp:sp modelId="{55F90091-8607-C84C-BBE9-FF8FC29CD4AD}">
      <dsp:nvSpPr>
        <dsp:cNvPr id="0" name=""/>
        <dsp:cNvSpPr/>
      </dsp:nvSpPr>
      <dsp:spPr>
        <a:xfrm>
          <a:off x="3278028" y="1735931"/>
          <a:ext cx="2083117" cy="1157287"/>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Alignment</a:t>
          </a:r>
        </a:p>
      </dsp:txBody>
      <dsp:txXfrm>
        <a:off x="3311924" y="1769827"/>
        <a:ext cx="2015325" cy="1089495"/>
      </dsp:txXfrm>
    </dsp:sp>
    <dsp:sp modelId="{C9BF42DD-7B11-4E40-9497-E1EABD250674}">
      <dsp:nvSpPr>
        <dsp:cNvPr id="0" name=""/>
        <dsp:cNvSpPr/>
      </dsp:nvSpPr>
      <dsp:spPr>
        <a:xfrm rot="5400000">
          <a:off x="4102596" y="2922150"/>
          <a:ext cx="433982" cy="5207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sv-SE" sz="2100" kern="1200"/>
        </a:p>
      </dsp:txBody>
      <dsp:txXfrm rot="-5400000">
        <a:off x="4163354" y="2965549"/>
        <a:ext cx="312467" cy="303787"/>
      </dsp:txXfrm>
    </dsp:sp>
    <dsp:sp modelId="{428727D4-D257-D543-A8BE-83021F6A69D0}">
      <dsp:nvSpPr>
        <dsp:cNvPr id="0" name=""/>
        <dsp:cNvSpPr/>
      </dsp:nvSpPr>
      <dsp:spPr>
        <a:xfrm>
          <a:off x="3278028" y="3471862"/>
          <a:ext cx="2083117" cy="115728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p>
      </dsp:txBody>
      <dsp:txXfrm>
        <a:off x="3311924" y="3505758"/>
        <a:ext cx="2015325" cy="1089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1608774" y="1231"/>
          <a:ext cx="1354450" cy="43826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Sample_1.fastq</a:t>
          </a:r>
        </a:p>
        <a:p>
          <a:pPr marL="0" lvl="0" indent="0" algn="ctr" defTabSz="444500">
            <a:lnSpc>
              <a:spcPct val="90000"/>
            </a:lnSpc>
            <a:spcBef>
              <a:spcPct val="0"/>
            </a:spcBef>
            <a:spcAft>
              <a:spcPct val="35000"/>
            </a:spcAft>
            <a:buNone/>
          </a:pPr>
          <a:r>
            <a:rPr lang="en-US" sz="1000" kern="1200" dirty="0"/>
            <a:t>Sample_2.fastq</a:t>
          </a:r>
        </a:p>
      </dsp:txBody>
      <dsp:txXfrm>
        <a:off x="1621610" y="14067"/>
        <a:ext cx="1328778" cy="412594"/>
      </dsp:txXfrm>
    </dsp:sp>
    <dsp:sp modelId="{C9BF42DD-7B11-4E40-9497-E1EABD250674}">
      <dsp:nvSpPr>
        <dsp:cNvPr id="0" name=""/>
        <dsp:cNvSpPr/>
      </dsp:nvSpPr>
      <dsp:spPr>
        <a:xfrm rot="5400000">
          <a:off x="2203825" y="450454"/>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66889"/>
        <a:ext cx="118331" cy="115044"/>
      </dsp:txXfrm>
    </dsp:sp>
    <dsp:sp modelId="{FA156E63-B30A-234D-BA80-F46C365C0D70}">
      <dsp:nvSpPr>
        <dsp:cNvPr id="0" name=""/>
        <dsp:cNvSpPr/>
      </dsp:nvSpPr>
      <dsp:spPr>
        <a:xfrm>
          <a:off x="1608774" y="658630"/>
          <a:ext cx="1354450" cy="43826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1621610" y="671466"/>
        <a:ext cx="1328778" cy="412594"/>
      </dsp:txXfrm>
    </dsp:sp>
    <dsp:sp modelId="{D863175A-CB6F-F44E-AC77-7A9B2760E9F8}">
      <dsp:nvSpPr>
        <dsp:cNvPr id="0" name=""/>
        <dsp:cNvSpPr/>
      </dsp:nvSpPr>
      <dsp:spPr>
        <a:xfrm rot="5400000">
          <a:off x="2203825" y="11078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1124288"/>
        <a:ext cx="118331" cy="115044"/>
      </dsp:txXfrm>
    </dsp:sp>
    <dsp:sp modelId="{E1F446B3-B727-EA49-9EF8-8A50A4B3721B}">
      <dsp:nvSpPr>
        <dsp:cNvPr id="0" name=""/>
        <dsp:cNvSpPr/>
      </dsp:nvSpPr>
      <dsp:spPr>
        <a:xfrm>
          <a:off x="1608774" y="1316030"/>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Sample.sam</a:t>
          </a:r>
          <a:endParaRPr lang="en-US" sz="1000" kern="1200" dirty="0"/>
        </a:p>
      </dsp:txBody>
      <dsp:txXfrm>
        <a:off x="1621610" y="1328866"/>
        <a:ext cx="1328778" cy="412594"/>
      </dsp:txXfrm>
    </dsp:sp>
    <dsp:sp modelId="{06ABA543-87B7-1149-AE03-CE7AB948660B}">
      <dsp:nvSpPr>
        <dsp:cNvPr id="0" name=""/>
        <dsp:cNvSpPr/>
      </dsp:nvSpPr>
      <dsp:spPr>
        <a:xfrm rot="5400000">
          <a:off x="2203825" y="17652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1781688"/>
        <a:ext cx="118331" cy="115044"/>
      </dsp:txXfrm>
    </dsp:sp>
    <dsp:sp modelId="{D4F55BBC-0AA4-9048-B86F-661F429757BB}">
      <dsp:nvSpPr>
        <dsp:cNvPr id="0" name=""/>
        <dsp:cNvSpPr/>
      </dsp:nvSpPr>
      <dsp:spPr>
        <a:xfrm>
          <a:off x="1608774" y="19734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 to bam</a:t>
          </a:r>
        </a:p>
      </dsp:txBody>
      <dsp:txXfrm>
        <a:off x="1621610" y="1986265"/>
        <a:ext cx="1328778" cy="412594"/>
      </dsp:txXfrm>
    </dsp:sp>
    <dsp:sp modelId="{8101AA47-DDA9-A447-BE9D-4492B028B7B4}">
      <dsp:nvSpPr>
        <dsp:cNvPr id="0" name=""/>
        <dsp:cNvSpPr/>
      </dsp:nvSpPr>
      <dsp:spPr>
        <a:xfrm rot="5400000">
          <a:off x="2203825" y="2422653"/>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2439088"/>
        <a:ext cx="118331" cy="115044"/>
      </dsp:txXfrm>
    </dsp:sp>
    <dsp:sp modelId="{428727D4-D257-D543-A8BE-83021F6A69D0}">
      <dsp:nvSpPr>
        <dsp:cNvPr id="0" name=""/>
        <dsp:cNvSpPr/>
      </dsp:nvSpPr>
      <dsp:spPr>
        <a:xfrm>
          <a:off x="1608774" y="2630829"/>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Sample.bam</a:t>
          </a:r>
          <a:endParaRPr lang="en-US" sz="1000" kern="1200" dirty="0"/>
        </a:p>
      </dsp:txBody>
      <dsp:txXfrm>
        <a:off x="1621610" y="2643665"/>
        <a:ext cx="1328778" cy="412594"/>
      </dsp:txXfrm>
    </dsp:sp>
    <dsp:sp modelId="{3FB1ABA6-9860-DF42-941A-31CADEF69D4F}">
      <dsp:nvSpPr>
        <dsp:cNvPr id="0" name=""/>
        <dsp:cNvSpPr/>
      </dsp:nvSpPr>
      <dsp:spPr>
        <a:xfrm rot="5400000">
          <a:off x="2203825" y="30800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226835" y="3096487"/>
        <a:ext cx="118331" cy="115044"/>
      </dsp:txXfrm>
    </dsp:sp>
    <dsp:sp modelId="{AE1A5D09-DD17-3A44-A0BD-238AC470C405}">
      <dsp:nvSpPr>
        <dsp:cNvPr id="0" name=""/>
        <dsp:cNvSpPr/>
      </dsp:nvSpPr>
      <dsp:spPr>
        <a:xfrm>
          <a:off x="1608774" y="3288229"/>
          <a:ext cx="1354450" cy="43826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MarkDuplicates</a:t>
          </a:r>
          <a:endParaRPr lang="en-US" sz="1000" kern="1200" dirty="0"/>
        </a:p>
      </dsp:txBody>
      <dsp:txXfrm>
        <a:off x="1621610" y="3301065"/>
        <a:ext cx="1328778" cy="412594"/>
      </dsp:txXfrm>
    </dsp:sp>
    <dsp:sp modelId="{425D69B2-EFB1-4144-AE49-351BB670BA4D}">
      <dsp:nvSpPr>
        <dsp:cNvPr id="0" name=""/>
        <dsp:cNvSpPr/>
      </dsp:nvSpPr>
      <dsp:spPr>
        <a:xfrm rot="5400000">
          <a:off x="2203825" y="3737452"/>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3753887"/>
        <a:ext cx="118331" cy="115044"/>
      </dsp:txXfrm>
    </dsp:sp>
    <dsp:sp modelId="{020AAF12-9014-4348-9059-E8F4128A7ACB}">
      <dsp:nvSpPr>
        <dsp:cNvPr id="0" name=""/>
        <dsp:cNvSpPr/>
      </dsp:nvSpPr>
      <dsp:spPr>
        <a:xfrm>
          <a:off x="1608774" y="39456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Sample.dedup.bam</a:t>
          </a:r>
          <a:endParaRPr lang="en-US" sz="1000" kern="1200" dirty="0"/>
        </a:p>
      </dsp:txBody>
      <dsp:txXfrm>
        <a:off x="1621610" y="3958464"/>
        <a:ext cx="1328778" cy="412594"/>
      </dsp:txXfrm>
    </dsp:sp>
    <dsp:sp modelId="{62475D2E-84D4-0041-893B-8BDE63484221}">
      <dsp:nvSpPr>
        <dsp:cNvPr id="0" name=""/>
        <dsp:cNvSpPr/>
      </dsp:nvSpPr>
      <dsp:spPr>
        <a:xfrm rot="5400000">
          <a:off x="2203825" y="4394851"/>
          <a:ext cx="164349" cy="1972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2226835" y="4411286"/>
        <a:ext cx="118331" cy="115044"/>
      </dsp:txXfrm>
    </dsp:sp>
    <dsp:sp modelId="{BAA65D69-C8FF-AA4F-B256-9971F4FCC9E7}">
      <dsp:nvSpPr>
        <dsp:cNvPr id="0" name=""/>
        <dsp:cNvSpPr/>
      </dsp:nvSpPr>
      <dsp:spPr>
        <a:xfrm>
          <a:off x="1608774" y="4603028"/>
          <a:ext cx="1354450" cy="43826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1621610" y="4615864"/>
        <a:ext cx="1328778" cy="4125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70331" y="1229"/>
          <a:ext cx="1807967" cy="45739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dirty="0">
              <a:solidFill>
                <a:schemeClr val="tx1"/>
              </a:solidFill>
            </a:rPr>
            <a:t>Sample1_1.fastq</a:t>
          </a:r>
        </a:p>
        <a:p>
          <a:pPr marL="0" lvl="0" indent="0" algn="ctr" defTabSz="444500">
            <a:lnSpc>
              <a:spcPct val="90000"/>
            </a:lnSpc>
            <a:spcBef>
              <a:spcPct val="0"/>
            </a:spcBef>
            <a:spcAft>
              <a:spcPct val="35000"/>
            </a:spcAft>
            <a:buNone/>
          </a:pPr>
          <a:r>
            <a:rPr lang="en-US" sz="1000" b="0" kern="1200" dirty="0">
              <a:solidFill>
                <a:schemeClr val="tx1"/>
              </a:solidFill>
            </a:rPr>
            <a:t>Sample1_2.fastq</a:t>
          </a:r>
        </a:p>
      </dsp:txBody>
      <dsp:txXfrm>
        <a:off x="83728" y="14626"/>
        <a:ext cx="1781173" cy="430602"/>
      </dsp:txXfrm>
    </dsp:sp>
    <dsp:sp modelId="{C9BF42DD-7B11-4E40-9497-E1EABD250674}">
      <dsp:nvSpPr>
        <dsp:cNvPr id="0" name=""/>
        <dsp:cNvSpPr/>
      </dsp:nvSpPr>
      <dsp:spPr>
        <a:xfrm rot="5400000">
          <a:off x="888553" y="47006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487214"/>
        <a:ext cx="123496" cy="120066"/>
      </dsp:txXfrm>
    </dsp:sp>
    <dsp:sp modelId="{FA156E63-B30A-234D-BA80-F46C365C0D70}">
      <dsp:nvSpPr>
        <dsp:cNvPr id="0" name=""/>
        <dsp:cNvSpPr/>
      </dsp:nvSpPr>
      <dsp:spPr>
        <a:xfrm>
          <a:off x="70331" y="687324"/>
          <a:ext cx="1807967" cy="45739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83728" y="700721"/>
        <a:ext cx="1781173" cy="430602"/>
      </dsp:txXfrm>
    </dsp:sp>
    <dsp:sp modelId="{D863175A-CB6F-F44E-AC77-7A9B2760E9F8}">
      <dsp:nvSpPr>
        <dsp:cNvPr id="0" name=""/>
        <dsp:cNvSpPr/>
      </dsp:nvSpPr>
      <dsp:spPr>
        <a:xfrm rot="5400000">
          <a:off x="888553" y="1156156"/>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1173309"/>
        <a:ext cx="123496" cy="120066"/>
      </dsp:txXfrm>
    </dsp:sp>
    <dsp:sp modelId="{D4F55BBC-0AA4-9048-B86F-661F429757BB}">
      <dsp:nvSpPr>
        <dsp:cNvPr id="0" name=""/>
        <dsp:cNvSpPr/>
      </dsp:nvSpPr>
      <dsp:spPr>
        <a:xfrm>
          <a:off x="70331" y="1373419"/>
          <a:ext cx="1807967" cy="45739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HaplotypeCaller</a:t>
          </a:r>
          <a:endParaRPr lang="en-US" sz="1000" kern="1200" dirty="0"/>
        </a:p>
        <a:p>
          <a:pPr marL="0" lvl="0" indent="0" algn="ctr" defTabSz="444500">
            <a:lnSpc>
              <a:spcPct val="90000"/>
            </a:lnSpc>
            <a:spcBef>
              <a:spcPct val="0"/>
            </a:spcBef>
            <a:spcAft>
              <a:spcPct val="35000"/>
            </a:spcAft>
            <a:buNone/>
          </a:pPr>
          <a:r>
            <a:rPr lang="sv-SE" sz="1000" kern="1200" dirty="0"/>
            <a:t>--</a:t>
          </a:r>
          <a:r>
            <a:rPr lang="sv-SE" sz="1000" kern="1200" dirty="0" err="1"/>
            <a:t>emitRefConfidence</a:t>
          </a:r>
          <a:r>
            <a:rPr lang="sv-SE" sz="1000" kern="1200" dirty="0"/>
            <a:t> GVCF</a:t>
          </a:r>
          <a:endParaRPr lang="en-US" sz="1000" kern="1200" dirty="0"/>
        </a:p>
      </dsp:txBody>
      <dsp:txXfrm>
        <a:off x="83728" y="1386816"/>
        <a:ext cx="1781173" cy="430602"/>
      </dsp:txXfrm>
    </dsp:sp>
    <dsp:sp modelId="{8101AA47-DDA9-A447-BE9D-4492B028B7B4}">
      <dsp:nvSpPr>
        <dsp:cNvPr id="0" name=""/>
        <dsp:cNvSpPr/>
      </dsp:nvSpPr>
      <dsp:spPr>
        <a:xfrm rot="5400000">
          <a:off x="888553" y="184225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912567" y="1859404"/>
        <a:ext cx="123496" cy="120066"/>
      </dsp:txXfrm>
    </dsp:sp>
    <dsp:sp modelId="{428727D4-D257-D543-A8BE-83021F6A69D0}">
      <dsp:nvSpPr>
        <dsp:cNvPr id="0" name=""/>
        <dsp:cNvSpPr/>
      </dsp:nvSpPr>
      <dsp:spPr>
        <a:xfrm>
          <a:off x="70331" y="2059514"/>
          <a:ext cx="1807967" cy="45739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Sample1.g.vcf</a:t>
          </a:r>
        </a:p>
      </dsp:txBody>
      <dsp:txXfrm>
        <a:off x="83728" y="2072911"/>
        <a:ext cx="1781173" cy="430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70331" y="1229"/>
          <a:ext cx="1807967" cy="45739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Sample2_1.fastq</a:t>
          </a:r>
        </a:p>
        <a:p>
          <a:pPr marL="0" lvl="0" indent="0" algn="ctr" defTabSz="444500">
            <a:lnSpc>
              <a:spcPct val="90000"/>
            </a:lnSpc>
            <a:spcBef>
              <a:spcPct val="0"/>
            </a:spcBef>
            <a:spcAft>
              <a:spcPct val="35000"/>
            </a:spcAft>
            <a:buNone/>
          </a:pPr>
          <a:r>
            <a:rPr lang="en-US" sz="1000" kern="1200" dirty="0">
              <a:solidFill>
                <a:schemeClr val="tx1"/>
              </a:solidFill>
            </a:rPr>
            <a:t>Sample2_2.fastq</a:t>
          </a:r>
        </a:p>
      </dsp:txBody>
      <dsp:txXfrm>
        <a:off x="83728" y="14626"/>
        <a:ext cx="1781173" cy="430602"/>
      </dsp:txXfrm>
    </dsp:sp>
    <dsp:sp modelId="{C9BF42DD-7B11-4E40-9497-E1EABD250674}">
      <dsp:nvSpPr>
        <dsp:cNvPr id="0" name=""/>
        <dsp:cNvSpPr/>
      </dsp:nvSpPr>
      <dsp:spPr>
        <a:xfrm rot="5400000">
          <a:off x="888553" y="47006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487214"/>
        <a:ext cx="123496" cy="120066"/>
      </dsp:txXfrm>
    </dsp:sp>
    <dsp:sp modelId="{FA156E63-B30A-234D-BA80-F46C365C0D70}">
      <dsp:nvSpPr>
        <dsp:cNvPr id="0" name=""/>
        <dsp:cNvSpPr/>
      </dsp:nvSpPr>
      <dsp:spPr>
        <a:xfrm>
          <a:off x="70331" y="687324"/>
          <a:ext cx="1807967" cy="45739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83728" y="700721"/>
        <a:ext cx="1781173" cy="430602"/>
      </dsp:txXfrm>
    </dsp:sp>
    <dsp:sp modelId="{D863175A-CB6F-F44E-AC77-7A9B2760E9F8}">
      <dsp:nvSpPr>
        <dsp:cNvPr id="0" name=""/>
        <dsp:cNvSpPr/>
      </dsp:nvSpPr>
      <dsp:spPr>
        <a:xfrm rot="5400000">
          <a:off x="888553" y="1156156"/>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1173309"/>
        <a:ext cx="123496" cy="120066"/>
      </dsp:txXfrm>
    </dsp:sp>
    <dsp:sp modelId="{D4F55BBC-0AA4-9048-B86F-661F429757BB}">
      <dsp:nvSpPr>
        <dsp:cNvPr id="0" name=""/>
        <dsp:cNvSpPr/>
      </dsp:nvSpPr>
      <dsp:spPr>
        <a:xfrm>
          <a:off x="70331" y="1373419"/>
          <a:ext cx="1807967" cy="45739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HaplotypeCaller</a:t>
          </a:r>
          <a:endParaRPr lang="en-US" sz="1000" kern="1200" dirty="0"/>
        </a:p>
        <a:p>
          <a:pPr marL="0" lvl="0" indent="0" algn="ctr" defTabSz="444500">
            <a:lnSpc>
              <a:spcPct val="90000"/>
            </a:lnSpc>
            <a:spcBef>
              <a:spcPct val="0"/>
            </a:spcBef>
            <a:spcAft>
              <a:spcPct val="35000"/>
            </a:spcAft>
            <a:buNone/>
          </a:pPr>
          <a:r>
            <a:rPr lang="sv-SE" sz="1000" kern="1200" dirty="0"/>
            <a:t>--</a:t>
          </a:r>
          <a:r>
            <a:rPr lang="sv-SE" sz="1000" kern="1200" dirty="0" err="1"/>
            <a:t>emitRefConfidence</a:t>
          </a:r>
          <a:r>
            <a:rPr lang="sv-SE" sz="1000" kern="1200" dirty="0"/>
            <a:t> GVCF</a:t>
          </a:r>
          <a:endParaRPr lang="en-US" sz="1000" kern="1200" dirty="0"/>
        </a:p>
      </dsp:txBody>
      <dsp:txXfrm>
        <a:off x="83728" y="1386816"/>
        <a:ext cx="1781173" cy="430602"/>
      </dsp:txXfrm>
    </dsp:sp>
    <dsp:sp modelId="{8101AA47-DDA9-A447-BE9D-4492B028B7B4}">
      <dsp:nvSpPr>
        <dsp:cNvPr id="0" name=""/>
        <dsp:cNvSpPr/>
      </dsp:nvSpPr>
      <dsp:spPr>
        <a:xfrm rot="5400000">
          <a:off x="888553" y="184225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912567" y="1859404"/>
        <a:ext cx="123496" cy="120066"/>
      </dsp:txXfrm>
    </dsp:sp>
    <dsp:sp modelId="{428727D4-D257-D543-A8BE-83021F6A69D0}">
      <dsp:nvSpPr>
        <dsp:cNvPr id="0" name=""/>
        <dsp:cNvSpPr/>
      </dsp:nvSpPr>
      <dsp:spPr>
        <a:xfrm>
          <a:off x="70331" y="2059514"/>
          <a:ext cx="1807967" cy="45739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Sample3.g.vcf</a:t>
          </a:r>
        </a:p>
      </dsp:txBody>
      <dsp:txXfrm>
        <a:off x="83728" y="2072911"/>
        <a:ext cx="1781173" cy="430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90091-8607-C84C-BBE9-FF8FC29CD4AD}">
      <dsp:nvSpPr>
        <dsp:cNvPr id="0" name=""/>
        <dsp:cNvSpPr/>
      </dsp:nvSpPr>
      <dsp:spPr>
        <a:xfrm>
          <a:off x="70331" y="1229"/>
          <a:ext cx="1807967" cy="457396"/>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Sample3_1.fastq</a:t>
          </a:r>
        </a:p>
        <a:p>
          <a:pPr marL="0" lvl="0" indent="0" algn="ctr" defTabSz="444500">
            <a:lnSpc>
              <a:spcPct val="90000"/>
            </a:lnSpc>
            <a:spcBef>
              <a:spcPct val="0"/>
            </a:spcBef>
            <a:spcAft>
              <a:spcPct val="35000"/>
            </a:spcAft>
            <a:buNone/>
          </a:pPr>
          <a:r>
            <a:rPr lang="en-US" sz="1000" kern="1200" dirty="0"/>
            <a:t>Sample3_2.fastq</a:t>
          </a:r>
        </a:p>
      </dsp:txBody>
      <dsp:txXfrm>
        <a:off x="83728" y="14626"/>
        <a:ext cx="1781173" cy="430602"/>
      </dsp:txXfrm>
    </dsp:sp>
    <dsp:sp modelId="{C9BF42DD-7B11-4E40-9497-E1EABD250674}">
      <dsp:nvSpPr>
        <dsp:cNvPr id="0" name=""/>
        <dsp:cNvSpPr/>
      </dsp:nvSpPr>
      <dsp:spPr>
        <a:xfrm rot="5400000">
          <a:off x="888553" y="47006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487214"/>
        <a:ext cx="123496" cy="120066"/>
      </dsp:txXfrm>
    </dsp:sp>
    <dsp:sp modelId="{FA156E63-B30A-234D-BA80-F46C365C0D70}">
      <dsp:nvSpPr>
        <dsp:cNvPr id="0" name=""/>
        <dsp:cNvSpPr/>
      </dsp:nvSpPr>
      <dsp:spPr>
        <a:xfrm>
          <a:off x="70331" y="687324"/>
          <a:ext cx="1807967" cy="457396"/>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Alignment</a:t>
          </a:r>
        </a:p>
      </dsp:txBody>
      <dsp:txXfrm>
        <a:off x="83728" y="700721"/>
        <a:ext cx="1781173" cy="430602"/>
      </dsp:txXfrm>
    </dsp:sp>
    <dsp:sp modelId="{D863175A-CB6F-F44E-AC77-7A9B2760E9F8}">
      <dsp:nvSpPr>
        <dsp:cNvPr id="0" name=""/>
        <dsp:cNvSpPr/>
      </dsp:nvSpPr>
      <dsp:spPr>
        <a:xfrm rot="5400000">
          <a:off x="888553" y="1156156"/>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sv-SE" sz="800" kern="1200"/>
        </a:p>
      </dsp:txBody>
      <dsp:txXfrm rot="-5400000">
        <a:off x="912567" y="1173309"/>
        <a:ext cx="123496" cy="120066"/>
      </dsp:txXfrm>
    </dsp:sp>
    <dsp:sp modelId="{D4F55BBC-0AA4-9048-B86F-661F429757BB}">
      <dsp:nvSpPr>
        <dsp:cNvPr id="0" name=""/>
        <dsp:cNvSpPr/>
      </dsp:nvSpPr>
      <dsp:spPr>
        <a:xfrm>
          <a:off x="70331" y="1373419"/>
          <a:ext cx="1807967" cy="45739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HaplotypeCaller</a:t>
          </a:r>
          <a:endParaRPr lang="en-US" sz="1000" kern="1200" dirty="0"/>
        </a:p>
        <a:p>
          <a:pPr marL="0" lvl="0" indent="0" algn="ctr" defTabSz="444500">
            <a:lnSpc>
              <a:spcPct val="90000"/>
            </a:lnSpc>
            <a:spcBef>
              <a:spcPct val="0"/>
            </a:spcBef>
            <a:spcAft>
              <a:spcPct val="35000"/>
            </a:spcAft>
            <a:buNone/>
          </a:pPr>
          <a:r>
            <a:rPr lang="sv-SE" sz="1000" kern="1200" dirty="0"/>
            <a:t>--</a:t>
          </a:r>
          <a:r>
            <a:rPr lang="sv-SE" sz="1000" kern="1200" dirty="0" err="1"/>
            <a:t>emitRefConfidence</a:t>
          </a:r>
          <a:r>
            <a:rPr lang="sv-SE" sz="1000" kern="1200" dirty="0"/>
            <a:t> GVCF</a:t>
          </a:r>
          <a:endParaRPr lang="en-US" sz="1000" kern="1200" dirty="0"/>
        </a:p>
      </dsp:txBody>
      <dsp:txXfrm>
        <a:off x="83728" y="1386816"/>
        <a:ext cx="1781173" cy="430602"/>
      </dsp:txXfrm>
    </dsp:sp>
    <dsp:sp modelId="{8101AA47-DDA9-A447-BE9D-4492B028B7B4}">
      <dsp:nvSpPr>
        <dsp:cNvPr id="0" name=""/>
        <dsp:cNvSpPr/>
      </dsp:nvSpPr>
      <dsp:spPr>
        <a:xfrm rot="5400000">
          <a:off x="888553" y="1842251"/>
          <a:ext cx="171523" cy="2058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912567" y="1859404"/>
        <a:ext cx="123496" cy="120066"/>
      </dsp:txXfrm>
    </dsp:sp>
    <dsp:sp modelId="{428727D4-D257-D543-A8BE-83021F6A69D0}">
      <dsp:nvSpPr>
        <dsp:cNvPr id="0" name=""/>
        <dsp:cNvSpPr/>
      </dsp:nvSpPr>
      <dsp:spPr>
        <a:xfrm>
          <a:off x="70331" y="2059514"/>
          <a:ext cx="1807967" cy="457396"/>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Sample3.g.vcf</a:t>
          </a:r>
        </a:p>
      </dsp:txBody>
      <dsp:txXfrm>
        <a:off x="83728" y="2072911"/>
        <a:ext cx="1781173" cy="4306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56E63-B30A-234D-BA80-F46C365C0D70}">
      <dsp:nvSpPr>
        <dsp:cNvPr id="0" name=""/>
        <dsp:cNvSpPr/>
      </dsp:nvSpPr>
      <dsp:spPr>
        <a:xfrm>
          <a:off x="279085" y="169"/>
          <a:ext cx="1187259" cy="553823"/>
        </a:xfrm>
        <a:prstGeom prst="roundRect">
          <a:avLst>
            <a:gd name="adj" fmla="val 10000"/>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err="1"/>
            <a:t>GenotypeGVCFs</a:t>
          </a:r>
          <a:endParaRPr lang="en-US" sz="1000" kern="1200" dirty="0"/>
        </a:p>
      </dsp:txBody>
      <dsp:txXfrm>
        <a:off x="295306" y="16390"/>
        <a:ext cx="1154817" cy="521381"/>
      </dsp:txXfrm>
    </dsp:sp>
    <dsp:sp modelId="{D863175A-CB6F-F44E-AC77-7A9B2760E9F8}">
      <dsp:nvSpPr>
        <dsp:cNvPr id="0" name=""/>
        <dsp:cNvSpPr/>
      </dsp:nvSpPr>
      <dsp:spPr>
        <a:xfrm rot="5400000">
          <a:off x="768873" y="567838"/>
          <a:ext cx="207683" cy="2492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sv-SE" sz="1000" kern="1200"/>
        </a:p>
      </dsp:txBody>
      <dsp:txXfrm rot="-5400000">
        <a:off x="797949" y="588607"/>
        <a:ext cx="149532" cy="145378"/>
      </dsp:txXfrm>
    </dsp:sp>
    <dsp:sp modelId="{D4F55BBC-0AA4-9048-B86F-661F429757BB}">
      <dsp:nvSpPr>
        <dsp:cNvPr id="0" name=""/>
        <dsp:cNvSpPr/>
      </dsp:nvSpPr>
      <dsp:spPr>
        <a:xfrm>
          <a:off x="279085" y="830904"/>
          <a:ext cx="1187259" cy="553823"/>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err="1"/>
            <a:t>Cohort.vcf</a:t>
          </a:r>
          <a:endParaRPr lang="en-US" sz="1000" kern="1200" dirty="0"/>
        </a:p>
      </dsp:txBody>
      <dsp:txXfrm>
        <a:off x="295306" y="847125"/>
        <a:ext cx="1154817" cy="5213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3/13/20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361622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the absolutely minimal number of steps we can use to go from </a:t>
            </a:r>
            <a:r>
              <a:rPr lang="en-US" dirty="0" err="1"/>
              <a:t>fastq</a:t>
            </a:r>
            <a:r>
              <a:rPr lang="en-US" dirty="0"/>
              <a:t> files to a </a:t>
            </a:r>
            <a:r>
              <a:rPr lang="en-US" dirty="0" err="1"/>
              <a:t>vcf</a:t>
            </a:r>
            <a:r>
              <a:rPr lang="en-US" dirty="0"/>
              <a:t> file for one sample. </a:t>
            </a:r>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225779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a:t>
            </a:r>
            <a:r>
              <a:rPr lang="en-US" baseline="0" dirty="0"/>
              <a:t> used tool for quality control is </a:t>
            </a:r>
            <a:r>
              <a:rPr lang="en-US" baseline="0" dirty="0" err="1"/>
              <a:t>FastQC</a:t>
            </a:r>
            <a:r>
              <a:rPr lang="en-US" baseline="0" dirty="0"/>
              <a:t> which you can load using </a:t>
            </a:r>
            <a:r>
              <a:rPr lang="en-US" baseline="0" dirty="0" err="1"/>
              <a:t>Uppmaxs</a:t>
            </a:r>
            <a:r>
              <a:rPr lang="en-US" baseline="0" dirty="0"/>
              <a:t> module load system as shown here. If you have multiple samples a good tool developed out of NGI </a:t>
            </a:r>
            <a:r>
              <a:rPr lang="en-US" baseline="0" dirty="0" err="1"/>
              <a:t>stockholm</a:t>
            </a:r>
            <a:r>
              <a:rPr lang="en-US" baseline="0" dirty="0"/>
              <a:t> is </a:t>
            </a:r>
            <a:r>
              <a:rPr lang="en-US" baseline="0" dirty="0" err="1"/>
              <a:t>MultiQC</a:t>
            </a:r>
            <a:r>
              <a:rPr lang="en-US" baseline="0" dirty="0"/>
              <a:t> which concatenates and visualizes the qualities of multiple samples. </a:t>
            </a:r>
          </a:p>
          <a:p>
            <a:endParaRPr lang="en-US" baseline="0" dirty="0"/>
          </a:p>
          <a:p>
            <a:r>
              <a:rPr lang="en-US" baseline="0" dirty="0"/>
              <a:t>But first, lets just talk </a:t>
            </a:r>
            <a:r>
              <a:rPr lang="en-US" baseline="0" dirty="0" err="1"/>
              <a:t>abit</a:t>
            </a:r>
            <a:r>
              <a:rPr lang="en-US" baseline="0" dirty="0"/>
              <a:t> about some of the usual suspects when quality controlling the data.</a:t>
            </a:r>
          </a:p>
          <a:p>
            <a:endParaRPr lang="en-US" baseline="0" dirty="0"/>
          </a:p>
          <a:p>
            <a:r>
              <a:rPr lang="en-US" baseline="0" dirty="0"/>
              <a:t>(The qualities should have been discussed earlier during Martins lectures)</a:t>
            </a:r>
          </a:p>
          <a:p>
            <a:endParaRPr lang="en-US" baseline="0" dirty="0"/>
          </a:p>
          <a:p>
            <a:r>
              <a:rPr lang="en-US" baseline="0" dirty="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a:p>
          <a:p>
            <a:r>
              <a:rPr lang="en-US" baseline="0" dirty="0"/>
              <a:t>Q20 means about 99% chance that the base in that position is correct. </a:t>
            </a:r>
          </a:p>
          <a:p>
            <a:r>
              <a:rPr lang="mr-IN" dirty="0"/>
              <a:t>Q=-10</a:t>
            </a:r>
            <a:r>
              <a:rPr lang="sv-SE" dirty="0"/>
              <a:t>*log10(P)</a:t>
            </a:r>
          </a:p>
          <a:p>
            <a:r>
              <a:rPr lang="sv-SE" dirty="0"/>
              <a:t>P=</a:t>
            </a:r>
            <a:r>
              <a:rPr lang="sv-SE" dirty="0" err="1"/>
              <a:t>Base</a:t>
            </a:r>
            <a:r>
              <a:rPr lang="sv-SE" dirty="0"/>
              <a:t> call </a:t>
            </a:r>
            <a:r>
              <a:rPr lang="sv-SE" dirty="0" err="1"/>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a:t>
            </a:r>
          </a:p>
          <a:p>
            <a:endParaRPr lang="en-US" dirty="0"/>
          </a:p>
          <a:p>
            <a:r>
              <a:rPr lang="en-US" dirty="0"/>
              <a:t>The</a:t>
            </a:r>
            <a:r>
              <a:rPr lang="en-US" baseline="0" dirty="0"/>
              <a:t> most commonly used aligner for NGS data at the moment is BWA, or the Burrows-Wheeler Aligner, where Burrows Wheeler transform is used for </a:t>
            </a:r>
            <a:r>
              <a:rPr lang="en-US" baseline="0" dirty="0" err="1"/>
              <a:t>patternmatching</a:t>
            </a:r>
            <a:r>
              <a:rPr lang="en-US" baseline="0" dirty="0"/>
              <a:t>.</a:t>
            </a:r>
          </a:p>
          <a:p>
            <a:endParaRPr lang="en-US" baseline="0" dirty="0"/>
          </a:p>
          <a:p>
            <a:r>
              <a:rPr lang="en-US" baseline="0" dirty="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But of course we </a:t>
            </a:r>
            <a:r>
              <a:rPr lang="en-US" dirty="0" err="1"/>
              <a:t>didn</a:t>
            </a:r>
            <a:r>
              <a:rPr lang="uk-UA" dirty="0"/>
              <a:t>’</a:t>
            </a:r>
            <a:r>
              <a:rPr lang="en-US" dirty="0"/>
              <a:t>t have</a:t>
            </a:r>
            <a:r>
              <a:rPr lang="en-US" baseline="0" dirty="0"/>
              <a:t> just one read.</a:t>
            </a:r>
            <a:r>
              <a:rPr lang="en-US" dirty="0"/>
              <a:t> Here</a:t>
            </a:r>
            <a:r>
              <a:rPr lang="en-US" baseline="0" dirty="0"/>
              <a:t> we have a picture with the reference genome at the top and a collection of reads aligned to it. If you have heard of the “coverage” of your sample before this is what is meant.</a:t>
            </a:r>
            <a:endParaRPr lang="en-US" dirty="0"/>
          </a:p>
          <a:p>
            <a:endParaRPr lang="en-US" dirty="0"/>
          </a:p>
          <a:p>
            <a:r>
              <a:rPr lang="en-US" dirty="0"/>
              <a:t>The coverage is the number of reads aligned to a position. The average coverage of the sample then</a:t>
            </a:r>
            <a:r>
              <a:rPr lang="en-US" baseline="0" dirty="0"/>
              <a:t> is the average number of reads covering a position over each genomic position. For example</a:t>
            </a:r>
            <a:r>
              <a:rPr lang="is-IS" baseline="0" dirty="0"/>
              <a:t>…. </a:t>
            </a:r>
          </a:p>
          <a:p>
            <a:endParaRPr lang="is-I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interlude;</a:t>
            </a:r>
            <a:r>
              <a:rPr lang="en-US" baseline="0" dirty="0"/>
              <a:t> </a:t>
            </a:r>
            <a:r>
              <a:rPr lang="en-US" dirty="0"/>
              <a:t>Remember</a:t>
            </a:r>
            <a:r>
              <a:rPr lang="en-US" baseline="0" dirty="0"/>
              <a:t> how I spoke earlier about paired end data? Now that you know what alignment is I can explain that one of t</a:t>
            </a:r>
            <a:r>
              <a:rPr lang="en-US" dirty="0"/>
              <a:t>he strengths of paired end data is that since the distance between the paired reads is known we</a:t>
            </a:r>
            <a:r>
              <a:rPr lang="en-US" baseline="0" dirty="0"/>
              <a:t> can</a:t>
            </a:r>
            <a:r>
              <a:rPr lang="en-US" dirty="0"/>
              <a:t> infer</a:t>
            </a:r>
            <a:r>
              <a:rPr lang="en-US" baseline="0" dirty="0"/>
              <a:t> the position of the other read in repeat regions. After all once one read has mapped we know the approximate position of its pair.</a:t>
            </a:r>
          </a:p>
          <a:p>
            <a:endParaRPr lang="en-US" baseline="0" dirty="0"/>
          </a:p>
          <a:p>
            <a:r>
              <a:rPr lang="en-US" baseline="0" dirty="0"/>
              <a:t>Here is an illustration of this where we have two repeat regions and the blue read could easily map to either one but we know which one it maps to because of the position of its orange pair.</a:t>
            </a:r>
          </a:p>
          <a:p>
            <a:endParaRPr lang="en-US" baseline="0" dirty="0"/>
          </a:p>
          <a:p>
            <a:r>
              <a:rPr lang="en-US" baseline="0" dirty="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QNAME: the name of the read.</a:t>
            </a:r>
          </a:p>
          <a:p>
            <a:pPr marL="228600" indent="-228600">
              <a:buFont typeface="+mj-lt"/>
              <a:buAutoNum type="arabicPeriod"/>
            </a:pPr>
            <a:r>
              <a:rPr lang="en-US" dirty="0"/>
              <a:t>FLAG: a bitwise number describing information about the read such as mapped/unmapped read, pairing, etc.</a:t>
            </a:r>
          </a:p>
          <a:p>
            <a:pPr marL="228600" indent="-228600">
              <a:buFont typeface="+mj-lt"/>
              <a:buAutoNum type="arabicPeriod"/>
            </a:pPr>
            <a:r>
              <a:rPr lang="en-US" dirty="0"/>
              <a:t>RNAME: the reference sequence name. The value of this field is * for unmapped reads.</a:t>
            </a:r>
          </a:p>
          <a:p>
            <a:pPr marL="228600" indent="-228600">
              <a:buFont typeface="+mj-lt"/>
              <a:buAutoNum type="arabicPeriod"/>
            </a:pPr>
            <a:r>
              <a:rPr lang="en-US" dirty="0"/>
              <a:t>POS: the left most mapping position of the first matching base. It is set to zero for unmapped reads.</a:t>
            </a:r>
          </a:p>
          <a:p>
            <a:pPr marL="228600" indent="-228600">
              <a:buFont typeface="+mj-lt"/>
              <a:buAutoNum type="arabicPeriod"/>
            </a:pPr>
            <a:r>
              <a:rPr lang="en-US" dirty="0"/>
              <a:t>MAPQ: a number to indicate the mapping quality.</a:t>
            </a:r>
          </a:p>
          <a:p>
            <a:pPr marL="228600" indent="-228600">
              <a:buFont typeface="+mj-lt"/>
              <a:buAutoNum type="arabicPeriod"/>
            </a:pPr>
            <a:r>
              <a:rPr lang="en-US" dirty="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a:t>MNAME: the name of the mate strand, if it is a paired read. ‘=’ means that the name is the same as RNAME.</a:t>
            </a:r>
          </a:p>
          <a:p>
            <a:pPr marL="228600" indent="-228600">
              <a:buFont typeface="+mj-lt"/>
              <a:buAutoNum type="arabicPeriod"/>
            </a:pPr>
            <a:r>
              <a:rPr lang="en-US" dirty="0"/>
              <a:t>MPOS: a number indicating the left most mapping position of the mate.</a:t>
            </a:r>
          </a:p>
          <a:p>
            <a:pPr marL="228600" indent="-228600">
              <a:buFont typeface="+mj-lt"/>
              <a:buAutoNum type="arabicPeriod"/>
            </a:pPr>
            <a:r>
              <a:rPr lang="en-US" dirty="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a:t>SEQ: the read sequence as the reference. If not  ‘*’ then the length of the sequence must be equal the sum of lengths of M/I/S/=/X operations in the CIGAR string.</a:t>
            </a:r>
          </a:p>
          <a:p>
            <a:pPr marL="228600" indent="-228600">
              <a:buFont typeface="+mj-lt"/>
              <a:buAutoNum type="arabicPeriod"/>
            </a:pPr>
            <a:r>
              <a:rPr lang="en-US" dirty="0"/>
              <a:t>QUAL: the read quality, same as the quality string in a </a:t>
            </a:r>
            <a:r>
              <a:rPr lang="en-US" dirty="0" err="1"/>
              <a:t>fastaq</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course of this talk I</a:t>
            </a:r>
            <a:r>
              <a:rPr lang="en-US" baseline="0" dirty="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a:t>fastq</a:t>
            </a:r>
            <a:r>
              <a:rPr lang="en-US" baseline="0" dirty="0"/>
              <a:t> format all the way to variants. I will dive a little deeper into the output from variant calling, the VCFs or Variant Call Format, what joint genotyping is and the principal of annotating and filtering the variants.</a:t>
            </a:r>
          </a:p>
          <a:p>
            <a:endParaRPr lang="en-US" baseline="0" dirty="0"/>
          </a:p>
          <a:p>
            <a:r>
              <a:rPr lang="en-US" baseline="0" dirty="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a:p>
          <a:p>
            <a:r>
              <a:rPr lang="en-US" baseline="0" dirty="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992180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sv-SE" sz="1200" b="1" i="0" u="none" strike="noStrike" kern="1200" dirty="0" err="1">
                <a:solidFill>
                  <a:schemeClr val="tx1"/>
                </a:solidFill>
                <a:effectLst/>
                <a:latin typeface="+mn-lt"/>
                <a:ea typeface="+mn-ea"/>
                <a:cs typeface="+mn-cs"/>
              </a:rPr>
              <a:t>Define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regions.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Identify</a:t>
            </a:r>
            <a:r>
              <a:rPr lang="sv-SE" sz="1200" b="0" i="0" u="none" strike="noStrike" kern="1200" dirty="0">
                <a:solidFill>
                  <a:schemeClr val="tx1"/>
                </a:solidFill>
                <a:effectLst/>
                <a:latin typeface="+mn-lt"/>
                <a:ea typeface="+mn-ea"/>
                <a:cs typeface="+mn-cs"/>
              </a:rPr>
              <a:t> regions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genomes</a:t>
            </a:r>
            <a:r>
              <a:rPr lang="sv-SE" sz="1200" b="0" i="0" u="none" strike="noStrike" kern="1200" dirty="0">
                <a:solidFill>
                  <a:schemeClr val="tx1"/>
                </a:solidFill>
                <a:effectLst/>
                <a:latin typeface="+mn-lt"/>
                <a:ea typeface="+mn-ea"/>
                <a:cs typeface="+mn-cs"/>
              </a:rPr>
              <a:t> in </a:t>
            </a:r>
            <a:r>
              <a:rPr lang="sv-SE" sz="1200" b="0" i="0" u="none" strike="noStrike" kern="1200" dirty="0" err="1">
                <a:solidFill>
                  <a:schemeClr val="tx1"/>
                </a:solidFill>
                <a:effectLst/>
                <a:latin typeface="+mn-lt"/>
                <a:ea typeface="+mn-ea"/>
                <a:cs typeface="+mn-cs"/>
              </a:rPr>
              <a:t>which</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being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analyzed</a:t>
            </a:r>
            <a:r>
              <a:rPr lang="sv-SE" sz="1200" b="0" i="0" u="none" strike="noStrike" kern="1200" dirty="0">
                <a:solidFill>
                  <a:schemeClr val="tx1"/>
                </a:solidFill>
                <a:effectLst/>
                <a:latin typeface="+mn-lt"/>
                <a:ea typeface="+mn-ea"/>
                <a:cs typeface="+mn-cs"/>
              </a:rPr>
              <a:t> show </a:t>
            </a:r>
            <a:r>
              <a:rPr lang="sv-SE" sz="1200" b="0" i="0" u="none" strike="noStrike" kern="1200" dirty="0" err="1">
                <a:solidFill>
                  <a:schemeClr val="tx1"/>
                </a:solidFill>
                <a:effectLst/>
                <a:latin typeface="+mn-lt"/>
                <a:ea typeface="+mn-ea"/>
                <a:cs typeface="+mn-cs"/>
              </a:rPr>
              <a:t>substantial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evidence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variation relative to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a:t>
            </a:r>
            <a:endParaRPr lang="sv-SE" sz="1200" b="1" i="0" u="none" strike="noStrike" kern="1200" dirty="0">
              <a:solidFill>
                <a:schemeClr val="tx1"/>
              </a:solidFill>
              <a:effectLst/>
              <a:latin typeface="+mn-lt"/>
              <a:ea typeface="+mn-ea"/>
              <a:cs typeface="+mn-cs"/>
            </a:endParaRPr>
          </a:p>
          <a:p>
            <a:pPr marL="228600" indent="-228600">
              <a:buAutoNum type="arabicPeriod"/>
            </a:pPr>
            <a:endParaRPr lang="sv-SE" sz="1200" b="1" i="0" u="none" strike="noStrike" kern="1200" dirty="0">
              <a:solidFill>
                <a:schemeClr val="tx1"/>
              </a:solidFill>
              <a:effectLst/>
              <a:latin typeface="+mn-lt"/>
              <a:ea typeface="+mn-ea"/>
              <a:cs typeface="+mn-cs"/>
            </a:endParaRPr>
          </a:p>
          <a:p>
            <a:pPr marL="228600" indent="-228600">
              <a:buAutoNum type="arabicPeriod"/>
            </a:pP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by </a:t>
            </a:r>
            <a:r>
              <a:rPr lang="sv-SE" sz="1200" b="1" i="0" u="none" strike="noStrike" kern="1200" dirty="0" err="1">
                <a:solidFill>
                  <a:schemeClr val="tx1"/>
                </a:solidFill>
                <a:effectLst/>
                <a:latin typeface="+mn-lt"/>
                <a:ea typeface="+mn-ea"/>
                <a:cs typeface="+mn-cs"/>
              </a:rPr>
              <a:t>local</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assembly</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active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region.</a:t>
            </a:r>
            <a:r>
              <a:rPr lang="sv-SE" sz="1200" b="0" i="0" u="none" strike="noStrike" kern="1200" dirty="0" err="1">
                <a:solidFill>
                  <a:schemeClr val="tx1"/>
                </a:solidFill>
                <a:effectLst/>
                <a:latin typeface="+mn-lt"/>
                <a:ea typeface="+mn-ea"/>
                <a:cs typeface="+mn-cs"/>
              </a:rPr>
              <a:t>The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goal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step is to </a:t>
            </a:r>
            <a:r>
              <a:rPr lang="sv-SE" sz="1200" b="0" i="0" u="none" strike="noStrike" kern="1200" dirty="0" err="1">
                <a:solidFill>
                  <a:schemeClr val="tx1"/>
                </a:solidFill>
                <a:effectLst/>
                <a:latin typeface="+mn-lt"/>
                <a:ea typeface="+mn-ea"/>
                <a:cs typeface="+mn-cs"/>
              </a:rPr>
              <a:t>reconstruct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possible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sequences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real </a:t>
            </a:r>
            <a:r>
              <a:rPr lang="sv-SE" sz="1200" b="0" i="0" u="none" strike="noStrike" kern="1200" dirty="0" err="1">
                <a:solidFill>
                  <a:schemeClr val="tx1"/>
                </a:solidFill>
                <a:effectLst/>
                <a:latin typeface="+mn-lt"/>
                <a:ea typeface="+mn-ea"/>
                <a:cs typeface="+mn-cs"/>
              </a:rPr>
              <a:t>physical</a:t>
            </a:r>
            <a:r>
              <a:rPr lang="sv-SE" sz="1200" b="0" i="0" u="none" strike="noStrike" kern="1200" dirty="0">
                <a:solidFill>
                  <a:schemeClr val="tx1"/>
                </a:solidFill>
                <a:effectLst/>
                <a:latin typeface="+mn-lt"/>
                <a:ea typeface="+mn-ea"/>
                <a:cs typeface="+mn-cs"/>
              </a:rPr>
              <a:t> segments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DNA present in the original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a:t>
            </a:r>
          </a:p>
          <a:p>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many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All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aligned</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genome</a:t>
            </a:r>
            <a:r>
              <a:rPr lang="sv-SE" sz="1200" b="0" i="0" u="none" strike="noStrike" kern="1200" dirty="0">
                <a:solidFill>
                  <a:schemeClr val="tx1"/>
                </a:solidFill>
                <a:effectLst/>
                <a:latin typeface="+mn-lt"/>
                <a:ea typeface="+mn-ea"/>
                <a:cs typeface="+mn-cs"/>
              </a:rPr>
              <a:t>, and variant sites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reported</a:t>
            </a:r>
            <a:r>
              <a:rPr lang="sv-SE" sz="1200" b="0" i="0" u="none" strike="noStrike" kern="1200" dirty="0">
                <a:solidFill>
                  <a:schemeClr val="tx1"/>
                </a:solidFill>
                <a:effectLst/>
                <a:latin typeface="+mn-lt"/>
                <a:ea typeface="+mn-ea"/>
                <a:cs typeface="+mn-cs"/>
              </a:rPr>
              <a:t>. </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3. </a:t>
            </a:r>
            <a:r>
              <a:rPr lang="sv-SE" sz="1200" b="1" i="0" u="none" strike="noStrike" kern="1200" dirty="0" err="1">
                <a:solidFill>
                  <a:schemeClr val="tx1"/>
                </a:solidFill>
                <a:effectLst/>
                <a:latin typeface="+mn-lt"/>
                <a:ea typeface="+mn-ea"/>
                <a:cs typeface="+mn-cs"/>
              </a:rPr>
              <a:t>Determine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likelihoods</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the </a:t>
            </a:r>
            <a:r>
              <a:rPr lang="sv-SE" sz="1200" b="1" i="0" u="none" strike="noStrike" kern="1200" dirty="0" err="1">
                <a:solidFill>
                  <a:schemeClr val="tx1"/>
                </a:solidFill>
                <a:effectLst/>
                <a:latin typeface="+mn-lt"/>
                <a:ea typeface="+mn-ea"/>
                <a:cs typeface="+mn-cs"/>
              </a:rPr>
              <a:t>haplotypes</a:t>
            </a:r>
            <a:r>
              <a:rPr lang="sv-SE" sz="1200" b="1" i="0" u="none" strike="noStrike" kern="1200" dirty="0">
                <a:solidFill>
                  <a:schemeClr val="tx1"/>
                </a:solidFill>
                <a:effectLst/>
                <a:latin typeface="+mn-lt"/>
                <a:ea typeface="+mn-ea"/>
                <a:cs typeface="+mn-cs"/>
              </a:rPr>
              <a:t> given the read data.</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ActiveRegion</a:t>
            </a:r>
            <a:r>
              <a:rPr lang="sv-SE" sz="1200" b="0" i="0" u="none" strike="noStrike" kern="1200" dirty="0">
                <a:solidFill>
                  <a:schemeClr val="tx1"/>
                </a:solidFill>
                <a:effectLst/>
                <a:latin typeface="+mn-lt"/>
                <a:ea typeface="+mn-ea"/>
                <a:cs typeface="+mn-cs"/>
              </a:rPr>
              <a:t>, the program </a:t>
            </a:r>
            <a:r>
              <a:rPr lang="sv-SE" sz="1200" b="0" i="0" u="none" strike="noStrike" kern="1200" dirty="0" err="1">
                <a:solidFill>
                  <a:schemeClr val="tx1"/>
                </a:solidFill>
                <a:effectLst/>
                <a:latin typeface="+mn-lt"/>
                <a:ea typeface="+mn-ea"/>
                <a:cs typeface="+mn-cs"/>
              </a:rPr>
              <a:t>performs</a:t>
            </a:r>
            <a:r>
              <a:rPr lang="sv-SE" sz="1200" b="0" i="0" u="none" strike="noStrike" kern="1200" dirty="0">
                <a:solidFill>
                  <a:schemeClr val="tx1"/>
                </a:solidFill>
                <a:effectLst/>
                <a:latin typeface="+mn-lt"/>
                <a:ea typeface="+mn-ea"/>
                <a:cs typeface="+mn-cs"/>
              </a:rPr>
              <a:t> a </a:t>
            </a:r>
            <a:r>
              <a:rPr lang="sv-SE" sz="1200" b="0" i="0" u="none" strike="noStrike" kern="1200" dirty="0" err="1">
                <a:solidFill>
                  <a:schemeClr val="tx1"/>
                </a:solidFill>
                <a:effectLst/>
                <a:latin typeface="+mn-lt"/>
                <a:ea typeface="+mn-ea"/>
                <a:cs typeface="+mn-cs"/>
              </a:rPr>
              <a:t>pairwise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alignment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read </a:t>
            </a:r>
            <a:r>
              <a:rPr lang="sv-SE" sz="1200" b="0" i="0" u="none" strike="noStrike" kern="1200" dirty="0" err="1">
                <a:solidFill>
                  <a:schemeClr val="tx1"/>
                </a:solidFill>
                <a:effectLst/>
                <a:latin typeface="+mn-lt"/>
                <a:ea typeface="+mn-ea"/>
                <a:cs typeface="+mn-cs"/>
              </a:rPr>
              <a:t>against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using</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PairHMM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algorithm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takes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into</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account</a:t>
            </a:r>
            <a:r>
              <a:rPr lang="sv-SE" sz="1200" b="0" i="0" u="none" strike="noStrike" kern="1200" dirty="0">
                <a:solidFill>
                  <a:schemeClr val="tx1"/>
                </a:solidFill>
                <a:effectLst/>
                <a:latin typeface="+mn-lt"/>
                <a:ea typeface="+mn-ea"/>
                <a:cs typeface="+mn-cs"/>
              </a:rPr>
              <a:t> the information the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data (i.e. the </a:t>
            </a:r>
            <a:r>
              <a:rPr lang="sv-SE" sz="1200" b="0" i="0" u="none" strike="noStrike" kern="1200" dirty="0" err="1">
                <a:solidFill>
                  <a:schemeClr val="tx1"/>
                </a:solidFill>
                <a:effectLst/>
                <a:latin typeface="+mn-lt"/>
                <a:ea typeface="+mn-ea"/>
                <a:cs typeface="+mn-cs"/>
              </a:rPr>
              <a:t>base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and </a:t>
            </a:r>
            <a:r>
              <a:rPr lang="sv-SE" sz="1200" b="0" i="0" u="none" strike="noStrike" kern="1200" dirty="0" err="1">
                <a:solidFill>
                  <a:schemeClr val="tx1"/>
                </a:solidFill>
                <a:effectLst/>
                <a:latin typeface="+mn-lt"/>
                <a:ea typeface="+mn-ea"/>
                <a:cs typeface="+mn-cs"/>
              </a:rPr>
              <a:t>indel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scores).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produces</a:t>
            </a:r>
            <a:r>
              <a:rPr lang="sv-SE" sz="1200" b="0" i="0" u="none" strike="noStrike" kern="1200" dirty="0">
                <a:solidFill>
                  <a:schemeClr val="tx1"/>
                </a:solidFill>
                <a:effectLst/>
                <a:latin typeface="+mn-lt"/>
                <a:ea typeface="+mn-ea"/>
                <a:cs typeface="+mn-cs"/>
              </a:rPr>
              <a:t> a matrix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haplotypes</a:t>
            </a:r>
            <a:r>
              <a:rPr lang="sv-SE" sz="1200" b="0" i="0" u="none" strike="noStrike" kern="1200" dirty="0">
                <a:solidFill>
                  <a:schemeClr val="tx1"/>
                </a:solidFill>
                <a:effectLst/>
                <a:latin typeface="+mn-lt"/>
                <a:ea typeface="+mn-ea"/>
                <a:cs typeface="+mn-cs"/>
              </a:rPr>
              <a:t> given the read data. </a:t>
            </a:r>
          </a:p>
          <a:p>
            <a:r>
              <a:rPr lang="sv-SE" sz="1200" b="0" i="0" u="none" strike="noStrike" kern="1200" dirty="0" err="1">
                <a:solidFill>
                  <a:schemeClr val="tx1"/>
                </a:solidFill>
                <a:effectLst/>
                <a:latin typeface="+mn-lt"/>
                <a:ea typeface="+mn-ea"/>
                <a:cs typeface="+mn-cs"/>
              </a:rPr>
              <a:t>These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marginalized</a:t>
            </a:r>
            <a:r>
              <a:rPr lang="sv-SE" sz="1200" b="0" i="0" u="none" strike="noStrike" kern="1200" dirty="0">
                <a:solidFill>
                  <a:schemeClr val="tx1"/>
                </a:solidFill>
                <a:effectLst/>
                <a:latin typeface="+mn-lt"/>
                <a:ea typeface="+mn-ea"/>
                <a:cs typeface="+mn-cs"/>
              </a:rPr>
              <a:t> to </a:t>
            </a:r>
            <a:r>
              <a:rPr lang="sv-SE" sz="1200" b="0" i="0" u="none" strike="noStrike" kern="1200" dirty="0" err="1">
                <a:solidFill>
                  <a:schemeClr val="tx1"/>
                </a:solidFill>
                <a:effectLst/>
                <a:latin typeface="+mn-lt"/>
                <a:ea typeface="+mn-ea"/>
                <a:cs typeface="+mn-cs"/>
              </a:rPr>
              <a:t>obtain</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alleles</a:t>
            </a:r>
            <a:r>
              <a:rPr lang="sv-SE" sz="1200" b="0" i="0" u="none" strike="noStrike" kern="1200" dirty="0">
                <a:solidFill>
                  <a:schemeClr val="tx1"/>
                </a:solidFill>
                <a:effectLst/>
                <a:latin typeface="+mn-lt"/>
                <a:ea typeface="+mn-ea"/>
                <a:cs typeface="+mn-cs"/>
              </a:rPr>
              <a:t> per read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potentially</a:t>
            </a:r>
            <a:r>
              <a:rPr lang="sv-SE" sz="1200" b="0" i="0" u="none" strike="noStrike" kern="1200" dirty="0">
                <a:solidFill>
                  <a:schemeClr val="tx1"/>
                </a:solidFill>
                <a:effectLst/>
                <a:latin typeface="+mn-lt"/>
                <a:ea typeface="+mn-ea"/>
                <a:cs typeface="+mn-cs"/>
              </a:rPr>
              <a:t> variant site.</a:t>
            </a:r>
          </a:p>
          <a:p>
            <a:endParaRPr lang="sv-SE" sz="1200" b="0" i="0" u="none" strike="noStrike" kern="1200" dirty="0">
              <a:solidFill>
                <a:schemeClr val="tx1"/>
              </a:solidFill>
              <a:effectLst/>
              <a:latin typeface="+mn-lt"/>
              <a:ea typeface="+mn-ea"/>
              <a:cs typeface="+mn-cs"/>
            </a:endParaRPr>
          </a:p>
          <a:p>
            <a:r>
              <a:rPr lang="sv-SE" sz="1200" b="1" i="0" u="none" strike="noStrike" kern="1200" dirty="0">
                <a:solidFill>
                  <a:schemeClr val="tx1"/>
                </a:solidFill>
                <a:effectLst/>
                <a:latin typeface="+mn-lt"/>
                <a:ea typeface="+mn-ea"/>
                <a:cs typeface="+mn-cs"/>
              </a:rPr>
              <a:t>4. </a:t>
            </a:r>
            <a:r>
              <a:rPr lang="sv-SE" sz="1200" b="1" i="0" u="none" strike="noStrike" kern="1200" dirty="0" err="1">
                <a:solidFill>
                  <a:schemeClr val="tx1"/>
                </a:solidFill>
                <a:effectLst/>
                <a:latin typeface="+mn-lt"/>
                <a:ea typeface="+mn-ea"/>
                <a:cs typeface="+mn-cs"/>
              </a:rPr>
              <a:t>Assign</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sample</a:t>
            </a:r>
            <a:r>
              <a:rPr lang="sv-SE" sz="1200" b="1" i="0" u="none" strike="noStrike" kern="1200" dirty="0">
                <a:solidFill>
                  <a:schemeClr val="tx1"/>
                </a:solidFill>
                <a:effectLst/>
                <a:latin typeface="+mn-lt"/>
                <a:ea typeface="+mn-ea"/>
                <a:cs typeface="+mn-cs"/>
              </a:rPr>
              <a:t> </a:t>
            </a:r>
            <a:r>
              <a:rPr lang="sv-SE" sz="1200" b="1" i="0" u="none" strike="noStrike" kern="1200" dirty="0" err="1">
                <a:solidFill>
                  <a:schemeClr val="tx1"/>
                </a:solidFill>
                <a:effectLst/>
                <a:latin typeface="+mn-lt"/>
                <a:ea typeface="+mn-ea"/>
                <a:cs typeface="+mn-cs"/>
              </a:rPr>
              <a:t>genotypes</a:t>
            </a:r>
            <a:r>
              <a:rPr lang="sv-SE" sz="1200" b="1" i="0" u="none" strike="noStrike" kern="1200" dirty="0">
                <a:solidFill>
                  <a:schemeClr val="tx1"/>
                </a:solidFill>
                <a:effectLst/>
                <a:latin typeface="+mn-lt"/>
                <a:ea typeface="+mn-ea"/>
                <a:cs typeface="+mn-cs"/>
              </a:rPr>
              <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posterior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likelihoods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per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given the read data </a:t>
            </a:r>
            <a:r>
              <a:rPr lang="sv-SE" sz="1200" b="0" i="0" u="none" strike="noStrike" kern="1200" dirty="0" err="1">
                <a:solidFill>
                  <a:schemeClr val="tx1"/>
                </a:solidFill>
                <a:effectLst/>
                <a:latin typeface="+mn-lt"/>
                <a:ea typeface="+mn-ea"/>
                <a:cs typeface="+mn-cs"/>
              </a:rPr>
              <a:t>observed</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each</a:t>
            </a:r>
            <a:r>
              <a:rPr lang="sv-SE" sz="1200" b="0" i="0" u="none" strike="noStrike" kern="1200" dirty="0">
                <a:solidFill>
                  <a:schemeClr val="tx1"/>
                </a:solidFill>
                <a:effectLst/>
                <a:latin typeface="+mn-lt"/>
                <a:ea typeface="+mn-ea"/>
                <a:cs typeface="+mn-cs"/>
              </a:rPr>
              <a:t> variant, the </a:t>
            </a:r>
            <a:r>
              <a:rPr lang="sv-SE" sz="1200" b="0" i="0" u="none" strike="noStrike" kern="1200" dirty="0" err="1">
                <a:solidFill>
                  <a:schemeClr val="tx1"/>
                </a:solidFill>
                <a:effectLst/>
                <a:latin typeface="+mn-lt"/>
                <a:ea typeface="+mn-ea"/>
                <a:cs typeface="+mn-cs"/>
              </a:rPr>
              <a:t>most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likely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genotype</a:t>
            </a:r>
            <a:r>
              <a:rPr lang="sv-SE" sz="1200" b="0" i="0" u="none" strike="noStrike" kern="1200" dirty="0">
                <a:solidFill>
                  <a:schemeClr val="tx1"/>
                </a:solidFill>
                <a:effectLst/>
                <a:latin typeface="+mn-lt"/>
                <a:ea typeface="+mn-ea"/>
                <a:cs typeface="+mn-cs"/>
              </a:rPr>
              <a:t> is </a:t>
            </a:r>
            <a:r>
              <a:rPr lang="sv-SE" sz="1200" b="0" i="0" u="none" strike="noStrike" kern="1200" dirty="0" err="1">
                <a:solidFill>
                  <a:schemeClr val="tx1"/>
                </a:solidFill>
                <a:effectLst/>
                <a:latin typeface="+mn-lt"/>
                <a:ea typeface="+mn-ea"/>
                <a:cs typeface="+mn-cs"/>
              </a:rPr>
              <a:t>then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assigned</a:t>
            </a:r>
            <a:r>
              <a:rPr lang="sv-SE" sz="1200" b="0" i="0" u="none" strike="noStrike" kern="1200" dirty="0">
                <a:solidFill>
                  <a:schemeClr val="tx1"/>
                </a:solidFill>
                <a:effectLst/>
                <a:latin typeface="+mn-lt"/>
                <a:ea typeface="+mn-ea"/>
                <a:cs typeface="+mn-cs"/>
              </a:rPr>
              <a:t> to the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3567791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VCF files, or variant call format files,</a:t>
            </a:r>
            <a:r>
              <a:rPr lang="en-US" baseline="0" dirty="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a:p>
          <a:p>
            <a:r>
              <a:rPr lang="en-US" baseline="0" dirty="0"/>
              <a:t>Below this are the actual variants, one line per variant.</a:t>
            </a:r>
            <a:endParaRPr lang="en-US" dirty="0"/>
          </a:p>
          <a:p>
            <a:endParaRPr lang="en-US" dirty="0"/>
          </a:p>
          <a:p>
            <a:r>
              <a:rPr lang="en-US" dirty="0"/>
              <a:t>Now lets look at each part </a:t>
            </a:r>
            <a:r>
              <a:rPr lang="en-US" dirty="0" err="1"/>
              <a:t>alittle</a:t>
            </a:r>
            <a:r>
              <a:rPr lang="en-US" dirty="0"/>
              <a:t> closer.</a:t>
            </a:r>
          </a:p>
          <a:p>
            <a:endParaRPr lang="en-US" dirty="0"/>
          </a:p>
          <a:p>
            <a:r>
              <a:rPr lang="en-US" dirty="0"/>
              <a:t>(Update later to latest </a:t>
            </a:r>
            <a:r>
              <a:rPr lang="en-US" dirty="0" err="1"/>
              <a:t>vcf</a:t>
            </a:r>
            <a:r>
              <a:rPr lang="en-US" dirty="0"/>
              <a:t> format)</a:t>
            </a: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832531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keep</a:t>
            </a:r>
            <a:r>
              <a:rPr lang="en-US" baseline="0" dirty="0"/>
              <a:t> track of all the processes you will run during the exercise it is important to organize your data.</a:t>
            </a:r>
          </a:p>
          <a:p>
            <a:r>
              <a:rPr lang="en-US" baseline="0" dirty="0"/>
              <a:t>Use good file names. For example “</a:t>
            </a:r>
            <a:r>
              <a:rPr lang="en-US" baseline="0" dirty="0" err="1"/>
              <a:t>sample.fastq</a:t>
            </a:r>
            <a:r>
              <a:rPr lang="en-US" baseline="0" dirty="0"/>
              <a:t>”. </a:t>
            </a:r>
          </a:p>
          <a:p>
            <a:r>
              <a:rPr lang="en-US" baseline="0" dirty="0"/>
              <a:t>In each analysis step you define an input file and an output file. ALWAYS create a new output file, i.e. do not overwrite the input file. </a:t>
            </a:r>
          </a:p>
          <a:p>
            <a:r>
              <a:rPr lang="en-US" baseline="0" dirty="0"/>
              <a:t>It is a good practice to include the name of the analysis step (or shortened </a:t>
            </a:r>
            <a:r>
              <a:rPr lang="en-US" baseline="0" dirty="0" err="1"/>
              <a:t>namethe</a:t>
            </a:r>
            <a:r>
              <a:rPr lang="en-US" baseline="0" dirty="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392604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4006141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678663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Lactase</a:t>
            </a:r>
            <a:r>
              <a:rPr lang="sv-SE" sz="1200" kern="1200" dirty="0">
                <a:solidFill>
                  <a:schemeClr val="tx1"/>
                </a:solidFill>
                <a:effectLst/>
                <a:latin typeface="+mn-lt"/>
                <a:ea typeface="+mn-ea"/>
                <a:cs typeface="+mn-cs"/>
              </a:rPr>
              <a:t> is an </a:t>
            </a:r>
            <a:r>
              <a:rPr lang="sv-SE" sz="1200" kern="1200" dirty="0" err="1">
                <a:solidFill>
                  <a:schemeClr val="tx1"/>
                </a:solidFill>
                <a:effectLst/>
                <a:latin typeface="+mn-lt"/>
                <a:ea typeface="+mn-ea"/>
                <a:cs typeface="+mn-cs"/>
              </a:rPr>
              <a:t>enzyme</a:t>
            </a:r>
            <a:r>
              <a:rPr lang="sv-SE" sz="1200" kern="1200" dirty="0">
                <a:solidFill>
                  <a:schemeClr val="tx1"/>
                </a:solidFill>
                <a:effectLst/>
                <a:latin typeface="+mn-lt"/>
                <a:ea typeface="+mn-ea"/>
                <a:cs typeface="+mn-cs"/>
              </a:rPr>
              <a:t> </a:t>
            </a:r>
            <a:r>
              <a:rPr lang="en-GB" dirty="0"/>
              <a:t>expressed in the small intestine.</a:t>
            </a:r>
          </a:p>
          <a:p>
            <a:endParaRPr lang="en-GB" dirty="0"/>
          </a:p>
          <a:p>
            <a:r>
              <a:rPr lang="en-GB" dirty="0"/>
              <a:t>Cuts the lactose molecule into one glucose and one galactose molecule. </a:t>
            </a:r>
          </a:p>
          <a:p>
            <a:endParaRPr lang="en-GB" dirty="0"/>
          </a:p>
          <a:p>
            <a:r>
              <a:rPr lang="en-GB" dirty="0"/>
              <a:t>Lactase is encoded by the LCT gene, located on chromosome 2.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3193902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Most </a:t>
            </a:r>
            <a:r>
              <a:rPr lang="sv-SE" sz="1200" kern="1200" dirty="0" err="1">
                <a:solidFill>
                  <a:schemeClr val="tx1"/>
                </a:solidFill>
                <a:effectLst/>
                <a:latin typeface="+mn-lt"/>
                <a:ea typeface="+mn-ea"/>
                <a:cs typeface="+mn-cs"/>
              </a:rPr>
              <a:t>people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are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born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with</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the major </a:t>
            </a:r>
            <a:r>
              <a:rPr lang="sv-SE" sz="1200" kern="1200" dirty="0" err="1">
                <a:solidFill>
                  <a:schemeClr val="tx1"/>
                </a:solidFill>
                <a:effectLst/>
                <a:latin typeface="+mn-lt"/>
                <a:ea typeface="+mn-ea"/>
                <a:cs typeface="+mn-cs"/>
              </a:rPr>
              <a:t>carbohydrate</a:t>
            </a:r>
            <a:r>
              <a:rPr lang="sv-SE" sz="1200" kern="1200" dirty="0">
                <a:solidFill>
                  <a:schemeClr val="tx1"/>
                </a:solidFill>
                <a:effectLst/>
                <a:latin typeface="+mn-lt"/>
                <a:ea typeface="+mn-ea"/>
                <a:cs typeface="+mn-cs"/>
              </a:rPr>
              <a:t> in milk and the </a:t>
            </a:r>
            <a:r>
              <a:rPr lang="sv-SE" sz="1200" kern="1200" dirty="0" err="1">
                <a:solidFill>
                  <a:schemeClr val="tx1"/>
                </a:solidFill>
                <a:effectLst/>
                <a:latin typeface="+mn-lt"/>
                <a:ea typeface="+mn-ea"/>
                <a:cs typeface="+mn-cs"/>
              </a:rPr>
              <a:t>main</a:t>
            </a:r>
            <a:r>
              <a:rPr lang="sv-SE" sz="1200" kern="1200" dirty="0">
                <a:solidFill>
                  <a:schemeClr val="tx1"/>
                </a:solidFill>
                <a:effectLst/>
                <a:latin typeface="+mn-lt"/>
                <a:ea typeface="+mn-ea"/>
                <a:cs typeface="+mn-cs"/>
              </a:rPr>
              <a:t> source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nutrition </a:t>
            </a:r>
            <a:r>
              <a:rPr lang="sv-SE" sz="1200" kern="1200" dirty="0" err="1">
                <a:solidFill>
                  <a:schemeClr val="tx1"/>
                </a:solidFill>
                <a:effectLst/>
                <a:latin typeface="+mn-lt"/>
                <a:ea typeface="+mn-ea"/>
                <a:cs typeface="+mn-cs"/>
              </a:rPr>
              <a:t>until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weaning</a:t>
            </a:r>
            <a:r>
              <a:rPr lang="sv-SE"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err="1">
                <a:solidFill>
                  <a:schemeClr val="tx1"/>
                </a:solidFill>
                <a:effectLst/>
                <a:latin typeface="+mn-lt"/>
                <a:ea typeface="+mn-ea"/>
                <a:cs typeface="+mn-cs"/>
              </a:rPr>
              <a:t>Approximately</a:t>
            </a:r>
            <a:r>
              <a:rPr lang="sv-SE" sz="1200" kern="1200" dirty="0">
                <a:solidFill>
                  <a:schemeClr val="tx1"/>
                </a:solidFill>
                <a:effectLst/>
                <a:latin typeface="+mn-lt"/>
                <a:ea typeface="+mn-ea"/>
                <a:cs typeface="+mn-cs"/>
              </a:rPr>
              <a:t> 75% </a:t>
            </a:r>
            <a:r>
              <a:rPr lang="sv-SE" sz="1200" kern="1200" dirty="0" err="1">
                <a:solidFill>
                  <a:schemeClr val="tx1"/>
                </a:solidFill>
                <a:effectLst/>
                <a:latin typeface="+mn-lt"/>
                <a:ea typeface="+mn-ea"/>
                <a:cs typeface="+mn-cs"/>
              </a:rPr>
              <a:t>of</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world’s</a:t>
            </a:r>
            <a:r>
              <a:rPr lang="sv-SE" sz="1200" kern="1200" dirty="0">
                <a:solidFill>
                  <a:schemeClr val="tx1"/>
                </a:solidFill>
                <a:effectLst/>
                <a:latin typeface="+mn-lt"/>
                <a:ea typeface="+mn-ea"/>
                <a:cs typeface="+mn-cs"/>
              </a:rPr>
              <a:t> population </a:t>
            </a:r>
            <a:r>
              <a:rPr lang="sv-SE" sz="1200" kern="1200" dirty="0" err="1">
                <a:solidFill>
                  <a:schemeClr val="tx1"/>
                </a:solidFill>
                <a:effectLst/>
                <a:latin typeface="+mn-lt"/>
                <a:ea typeface="+mn-ea"/>
                <a:cs typeface="+mn-cs"/>
              </a:rPr>
              <a:t>loses</a:t>
            </a:r>
            <a:r>
              <a:rPr lang="sv-SE" sz="1200" kern="1200" dirty="0">
                <a:solidFill>
                  <a:schemeClr val="tx1"/>
                </a:solidFill>
                <a:effectLst/>
                <a:latin typeface="+mn-lt"/>
                <a:ea typeface="+mn-ea"/>
                <a:cs typeface="+mn-cs"/>
              </a:rPr>
              <a:t> the </a:t>
            </a:r>
            <a:r>
              <a:rPr lang="sv-SE" sz="1200" kern="1200" dirty="0" err="1">
                <a:solidFill>
                  <a:schemeClr val="tx1"/>
                </a:solidFill>
                <a:effectLst/>
                <a:latin typeface="+mn-lt"/>
                <a:ea typeface="+mn-ea"/>
                <a:cs typeface="+mn-cs"/>
              </a:rPr>
              <a:t>ability</a:t>
            </a:r>
            <a:r>
              <a:rPr lang="sv-SE" sz="1200" kern="1200" dirty="0">
                <a:solidFill>
                  <a:schemeClr val="tx1"/>
                </a:solidFill>
                <a:effectLst/>
                <a:latin typeface="+mn-lt"/>
                <a:ea typeface="+mn-ea"/>
                <a:cs typeface="+mn-cs"/>
              </a:rPr>
              <a:t> to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t>
            </a:r>
            <a:r>
              <a:rPr lang="sv-SE" sz="1200" kern="1200" dirty="0" err="1">
                <a:solidFill>
                  <a:schemeClr val="tx1"/>
                </a:solidFill>
                <a:effectLst/>
                <a:latin typeface="+mn-lt"/>
                <a:ea typeface="+mn-ea"/>
                <a:cs typeface="+mn-cs"/>
              </a:rPr>
              <a:t>some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point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others</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can</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digest</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lactose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into</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adulthood</a:t>
            </a:r>
            <a:r>
              <a:rPr lang="sv-SE" sz="1200" kern="1200" dirty="0">
                <a:solidFill>
                  <a:schemeClr val="tx1"/>
                </a:solidFill>
                <a:effectLst/>
                <a:latin typeface="+mn-lt"/>
                <a:ea typeface="+mn-ea"/>
                <a:cs typeface="+mn-cs"/>
              </a:rPr>
              <a:t>. </a:t>
            </a:r>
            <a:endParaRPr lang="sv-SE" dirty="0"/>
          </a:p>
          <a:p>
            <a:endParaRPr lang="en-GB" dirty="0"/>
          </a:p>
          <a:p>
            <a:r>
              <a:rPr lang="en-GB" dirty="0"/>
              <a:t>Genetic variants in or near the LCT (lactase) gene affects if a person can digest lactase in adulthood. </a:t>
            </a:r>
          </a:p>
        </p:txBody>
      </p:sp>
      <p:sp>
        <p:nvSpPr>
          <p:cNvPr id="4" name="Platshållare för bildnummer 3"/>
          <p:cNvSpPr>
            <a:spLocks noGrp="1"/>
          </p:cNvSpPr>
          <p:nvPr>
            <p:ph type="sldNum" sz="quarter" idx="5"/>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318022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195019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concept we need to understand is what the reference genome is. It is a</a:t>
            </a:r>
            <a:r>
              <a:rPr lang="en-US" dirty="0"/>
              <a:t> haploid nucleic acid</a:t>
            </a:r>
            <a:r>
              <a:rPr lang="en-US" baseline="0" dirty="0"/>
              <a:t> sequence which represents a species. </a:t>
            </a:r>
          </a:p>
          <a:p>
            <a:endParaRPr lang="en-US" baseline="0" dirty="0"/>
          </a:p>
          <a:p>
            <a:r>
              <a:rPr lang="en-US" baseline="0" dirty="0"/>
              <a:t>HG19 was release in 2009 and is based on thirteen anonymous volunteers from Buffalo, NY. </a:t>
            </a:r>
          </a:p>
          <a:p>
            <a:endParaRPr lang="en-US" baseline="0" dirty="0"/>
          </a:p>
          <a:p>
            <a:r>
              <a:rPr lang="en-US" baseline="0" dirty="0"/>
              <a:t>Roughly; the newer the version of the reference genome the fewer the gaps. Compare the first version of the human genome which had 150k gaps and hg19 which had 250. The latest human reference genome, HG38, was release 24</a:t>
            </a:r>
            <a:r>
              <a:rPr lang="en-US" baseline="30000" dirty="0"/>
              <a:t>th</a:t>
            </a:r>
            <a:r>
              <a:rPr lang="en-US" baseline="0" dirty="0"/>
              <a:t> of December 2013. </a:t>
            </a:r>
            <a:br>
              <a:rPr lang="en-US" baseline="0" dirty="0"/>
            </a:br>
            <a:br>
              <a:rPr lang="en-US" baseline="0" dirty="0"/>
            </a:br>
            <a:r>
              <a:rPr lang="en-US" baseline="0" dirty="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354241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a:t>
            </a:r>
            <a:r>
              <a:rPr lang="en-US" sz="1200" b="0" i="0" kern="1200" baseline="0" dirty="0">
                <a:solidFill>
                  <a:schemeClr val="tx1"/>
                </a:solidFill>
                <a:effectLst/>
                <a:latin typeface="+mn-lt"/>
                <a:ea typeface="+mn-ea"/>
                <a:cs typeface="+mn-cs"/>
              </a:rPr>
              <a:t> joint genotyping projects we use a different kind of VCF file.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a:solidFill>
                  <a:schemeClr val="tx1"/>
                </a:solidFill>
                <a:effectLst/>
                <a:latin typeface="+mn-lt"/>
                <a:ea typeface="+mn-ea"/>
                <a:cs typeface="+mn-cs"/>
              </a:rPr>
              <a:t>gVCF</a:t>
            </a:r>
            <a:r>
              <a:rPr lang="en-US" sz="1200" b="0" i="0" kern="1200" baseline="0" dirty="0">
                <a:solidFill>
                  <a:schemeClr val="tx1"/>
                </a:solidFill>
                <a:effectLst/>
                <a:latin typeface="+mn-lt"/>
                <a:ea typeface="+mn-ea"/>
                <a:cs typeface="+mn-cs"/>
              </a:rPr>
              <a:t> files, the older ones had individual records for each site but this is space inefficient.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new ones have </a:t>
            </a:r>
            <a:r>
              <a:rPr lang="en-US" sz="1200" b="0" i="0" kern="1200" dirty="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a:t>
            </a:r>
            <a:r>
              <a:rPr lang="en-US" sz="1200" b="0" i="0" kern="1200" dirty="0" err="1">
                <a:solidFill>
                  <a:schemeClr val="tx1"/>
                </a:solidFill>
                <a:effectLst/>
                <a:latin typeface="+mn-lt"/>
                <a:ea typeface="+mn-ea"/>
                <a:cs typeface="+mn-cs"/>
              </a:rPr>
              <a:t>gatkforums.broadinstitute.org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wdl</a:t>
            </a:r>
            <a:r>
              <a:rPr lang="en-US" sz="1200" b="0" i="0" kern="1200" dirty="0">
                <a:solidFill>
                  <a:schemeClr val="tx1"/>
                </a:solidFill>
                <a:effectLst/>
                <a:latin typeface="+mn-lt"/>
                <a:ea typeface="+mn-ea"/>
                <a:cs typeface="+mn-cs"/>
              </a:rPr>
              <a:t>/discussion/4017/what-is-a-</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-and-how-is-it-different-from-a-regular-</a:t>
            </a:r>
            <a:r>
              <a:rPr lang="en-US" sz="1200" b="0" i="0" kern="1200" dirty="0" err="1">
                <a:solidFill>
                  <a:schemeClr val="tx1"/>
                </a:solidFill>
                <a:effectLst/>
                <a:latin typeface="+mn-lt"/>
                <a:ea typeface="+mn-ea"/>
                <a:cs typeface="+mn-cs"/>
              </a:rPr>
              <a:t>vcf</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so-called GVCF mode used for scalable variant calling in DNA sequence data, </a:t>
            </a:r>
            <a:r>
              <a:rPr lang="en-US" sz="1200" b="0" i="0" kern="1200" dirty="0" err="1">
                <a:solidFill>
                  <a:schemeClr val="tx1"/>
                </a:solidFill>
                <a:effectLst/>
                <a:latin typeface="+mn-lt"/>
                <a:ea typeface="+mn-ea"/>
                <a:cs typeface="+mn-cs"/>
              </a:rPr>
              <a:t>HaplotypeCaller</a:t>
            </a:r>
            <a:r>
              <a:rPr lang="en-US" sz="1200" b="0" i="0" kern="1200" dirty="0">
                <a:solidFill>
                  <a:schemeClr val="tx1"/>
                </a:solidFill>
                <a:effectLst/>
                <a:latin typeface="+mn-lt"/>
                <a:ea typeface="+mn-ea"/>
                <a:cs typeface="+mn-cs"/>
              </a:rPr>
              <a:t> runs per-sample to generate an intermediate genomic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gVCF</a:t>
            </a:r>
            <a:r>
              <a:rPr lang="en-US" sz="1200" b="0" i="0" kern="1200" dirty="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a:solidFill>
                  <a:schemeClr val="tx1"/>
                </a:solidFill>
                <a:effectLst/>
                <a:latin typeface="+mn-lt"/>
                <a:ea typeface="+mn-ea"/>
                <a:cs typeface="+mn-cs"/>
              </a:rPr>
              <a:t>ExAC</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2925759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3548068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1715234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226342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tool for this is </a:t>
            </a:r>
            <a:r>
              <a:rPr lang="en-US" baseline="0" dirty="0" err="1"/>
              <a:t>picards</a:t>
            </a:r>
            <a:r>
              <a:rPr lang="en-US" baseline="0" dirty="0"/>
              <a:t> </a:t>
            </a:r>
            <a:r>
              <a:rPr lang="en-US" baseline="0" dirty="0" err="1"/>
              <a:t>MarkDuplicates</a:t>
            </a:r>
            <a:r>
              <a:rPr lang="en-US" baseline="0" dirty="0"/>
              <a:t>. </a:t>
            </a:r>
          </a:p>
          <a:p>
            <a:endParaRPr lang="en-US" baseline="0" dirty="0"/>
          </a:p>
          <a:p>
            <a:r>
              <a:rPr lang="en-US" baseline="0" dirty="0"/>
              <a:t>Occur PCR</a:t>
            </a:r>
          </a:p>
          <a:p>
            <a:r>
              <a:rPr lang="en-US" baseline="0" dirty="0"/>
              <a:t>Copies same fragment </a:t>
            </a:r>
            <a:r>
              <a:rPr lang="en-US" baseline="0" dirty="0" err="1"/>
              <a:t>goto</a:t>
            </a:r>
            <a:r>
              <a:rPr lang="en-US" baseline="0" dirty="0"/>
              <a:t> different </a:t>
            </a:r>
            <a:r>
              <a:rPr lang="en-US" baseline="0" dirty="0" err="1"/>
              <a:t>flowcells</a:t>
            </a:r>
            <a:endParaRPr lang="en-US" baseline="0" dirty="0"/>
          </a:p>
          <a:p>
            <a:r>
              <a:rPr lang="en-US" baseline="0" dirty="0"/>
              <a:t>High library complexity is good</a:t>
            </a:r>
          </a:p>
          <a:p>
            <a:r>
              <a:rPr lang="en-US" baseline="0" dirty="0"/>
              <a:t>Don’t add information</a:t>
            </a:r>
          </a:p>
          <a:p>
            <a:endParaRPr lang="en-US" baseline="0" dirty="0"/>
          </a:p>
          <a:p>
            <a:r>
              <a:rPr lang="en-US" baseline="0" dirty="0"/>
              <a:t>Optical duplicates</a:t>
            </a:r>
          </a:p>
          <a:p>
            <a:r>
              <a:rPr lang="en-US" baseline="0" dirty="0"/>
              <a:t>Less talked about</a:t>
            </a:r>
          </a:p>
          <a:p>
            <a:r>
              <a:rPr lang="en-US" baseline="0" dirty="0"/>
              <a:t>One </a:t>
            </a:r>
            <a:r>
              <a:rPr lang="en-US" baseline="0" dirty="0" err="1"/>
              <a:t>flowcell</a:t>
            </a:r>
            <a:r>
              <a:rPr lang="en-US" baseline="0" dirty="0"/>
              <a:t> cluster</a:t>
            </a:r>
          </a:p>
          <a:p>
            <a:r>
              <a:rPr lang="en-US" baseline="0" dirty="0"/>
              <a:t>Incorrectly identified on several cells</a:t>
            </a:r>
          </a:p>
          <a:p>
            <a:endParaRPr lang="en-US" baseline="0" dirty="0"/>
          </a:p>
          <a:p>
            <a:r>
              <a:rPr lang="en-US" baseline="0" dirty="0"/>
              <a:t>Amplicon</a:t>
            </a:r>
          </a:p>
          <a:p>
            <a:endParaRPr lang="en-US" baseline="0" dirty="0"/>
          </a:p>
          <a:p>
            <a:r>
              <a:rPr lang="en-US" baseline="0" dirty="0"/>
              <a:t>Duplicates typically arise during PCR amplification of the fragments with adapters. We </a:t>
            </a:r>
            <a:r>
              <a:rPr lang="en-US" sz="1200" b="0" i="0" kern="1200" dirty="0">
                <a:solidFill>
                  <a:schemeClr val="tx1"/>
                </a:solidFill>
                <a:effectLst/>
                <a:latin typeface="+mn-lt"/>
                <a:ea typeface="+mn-ea"/>
                <a:cs typeface="+mn-cs"/>
              </a:rPr>
              <a:t>are </a:t>
            </a:r>
            <a:r>
              <a:rPr lang="en-US" sz="1200" b="0" i="1" kern="1200" dirty="0">
                <a:solidFill>
                  <a:schemeClr val="tx1"/>
                </a:solidFill>
                <a:effectLst/>
                <a:latin typeface="+mn-lt"/>
                <a:ea typeface="+mn-ea"/>
                <a:cs typeface="+mn-cs"/>
              </a:rPr>
              <a:t>intentionally</a:t>
            </a:r>
            <a:r>
              <a:rPr lang="en-US" sz="1200" b="0" i="0" kern="1200" dirty="0">
                <a:solidFill>
                  <a:schemeClr val="tx1"/>
                </a:solidFill>
                <a:effectLst/>
                <a:latin typeface="+mn-lt"/>
                <a:ea typeface="+mn-ea"/>
                <a:cs typeface="+mn-cs"/>
              </a:rPr>
              <a:t> creating multiple copies of each original genomic DNA molecule so that you have enough of them.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PCR duplicates occur when two copies of the same original molecule get onto different areas of the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 A greater amount of starting material</a:t>
            </a:r>
            <a:r>
              <a:rPr lang="en-US" sz="1200" b="0" i="0" kern="1200" baseline="0" dirty="0">
                <a:solidFill>
                  <a:schemeClr val="tx1"/>
                </a:solidFill>
                <a:effectLst/>
                <a:latin typeface="+mn-lt"/>
                <a:ea typeface="+mn-ea"/>
                <a:cs typeface="+mn-cs"/>
              </a:rPr>
              <a:t>, often termed as having a high complexity library, is a good indicator of not having a big problem with duplicates.</a:t>
            </a:r>
            <a:endParaRPr lang="en-US" baseline="0" dirty="0"/>
          </a:p>
          <a:p>
            <a:endParaRPr lang="en-US" baseline="0" dirty="0"/>
          </a:p>
          <a:p>
            <a:r>
              <a:rPr lang="en-US" baseline="0" dirty="0"/>
              <a:t>And duplicates don</a:t>
            </a:r>
            <a:r>
              <a:rPr lang="uk-UA" baseline="0" dirty="0"/>
              <a:t>’</a:t>
            </a:r>
            <a:r>
              <a:rPr lang="en-US" baseline="0" dirty="0"/>
              <a:t>t give any additional information, as you can see here, what we want is reads slightly off from </a:t>
            </a:r>
            <a:r>
              <a:rPr lang="en-US" baseline="0" dirty="0" err="1"/>
              <a:t>eachother</a:t>
            </a:r>
            <a:r>
              <a:rPr lang="en-US" baseline="0" dirty="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during some kinds of sequencing, such as amplicon sequencing, you tend to recommend not removing duplicates as there will be many duplicates by design. So keep that in mind.</a:t>
            </a:r>
            <a:endParaRPr lang="en-US" dirty="0"/>
          </a:p>
          <a:p>
            <a:endParaRPr lang="en-US" baseline="0" dirty="0"/>
          </a:p>
          <a:p>
            <a:endParaRPr lang="en-US" baseline="0" dirty="0"/>
          </a:p>
          <a:p>
            <a:r>
              <a:rPr lang="en-US" baseline="0" dirty="0"/>
              <a:t>“</a:t>
            </a:r>
            <a:r>
              <a:rPr lang="en-US" sz="1200" b="1" i="0" kern="1200" dirty="0">
                <a:solidFill>
                  <a:schemeClr val="tx1"/>
                </a:solidFill>
                <a:effectLst/>
                <a:latin typeface="+mn-lt"/>
                <a:ea typeface="+mn-ea"/>
                <a:cs typeface="+mn-cs"/>
              </a:rPr>
              <a:t>optical duplicates</a:t>
            </a:r>
            <a:r>
              <a:rPr lang="en-US" sz="1200" b="0" i="0" kern="1200" dirty="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20166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Base Quality Score Recalibration basically </a:t>
            </a:r>
            <a:r>
              <a:rPr lang="en-US" sz="1200" b="0" i="0" kern="1200" dirty="0">
                <a:solidFill>
                  <a:schemeClr val="tx1"/>
                </a:solidFill>
                <a:effectLst/>
                <a:latin typeface="+mn-lt"/>
                <a:ea typeface="+mn-ea"/>
                <a:cs typeface="+mn-cs"/>
              </a:rPr>
              <a:t>detects systematic errors made by the sequencer when it estimates the quality score of each base call,</a:t>
            </a:r>
            <a:r>
              <a:rPr lang="en-US" sz="1200" b="0" i="0" kern="1200" baseline="0" dirty="0">
                <a:solidFill>
                  <a:schemeClr val="tx1"/>
                </a:solidFill>
                <a:effectLst/>
                <a:latin typeface="+mn-lt"/>
                <a:ea typeface="+mn-ea"/>
                <a:cs typeface="+mn-cs"/>
              </a:rPr>
              <a:t> which is basically how confident the machine was that the called base is correct.</a:t>
            </a:r>
            <a:endParaRPr lang="en-US" dirty="0"/>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a:solidFill>
                  <a:schemeClr val="tx1"/>
                </a:solidFill>
                <a:effectLst/>
                <a:latin typeface="+mn-lt"/>
                <a:ea typeface="+mn-ea"/>
                <a:cs typeface="+mn-cs"/>
              </a:rPr>
              <a:t> be</a:t>
            </a:r>
            <a:r>
              <a:rPr lang="en-US" sz="1200" b="0" i="0" kern="1200" dirty="0">
                <a:solidFill>
                  <a:schemeClr val="tx1"/>
                </a:solidFill>
                <a:effectLst/>
                <a:latin typeface="+mn-lt"/>
                <a:ea typeface="+mn-ea"/>
                <a:cs typeface="+mn-cs"/>
              </a:rPr>
              <a:t> due to manufacturing flaws in the equipment.</a:t>
            </a:r>
          </a:p>
          <a:p>
            <a:endParaRPr lang="en-US" sz="1200" b="0" i="0" kern="1200" dirty="0">
              <a:solidFill>
                <a:schemeClr val="tx1"/>
              </a:solidFill>
              <a:effectLst/>
              <a:latin typeface="+mn-lt"/>
              <a:ea typeface="+mn-ea"/>
              <a:cs typeface="+mn-cs"/>
            </a:endParaRPr>
          </a:p>
          <a:p>
            <a:pPr fontAlgn="base"/>
            <a:r>
              <a:rPr lang="en-US" sz="1200" b="0" i="0" kern="1200" baseline="0" dirty="0">
                <a:solidFill>
                  <a:schemeClr val="tx1"/>
                </a:solidFill>
                <a:effectLst/>
                <a:latin typeface="+mn-lt"/>
                <a:ea typeface="+mn-ea"/>
                <a:cs typeface="+mn-cs"/>
              </a:rPr>
              <a:t>The tool checks the covariation between </a:t>
            </a:r>
            <a:r>
              <a:rPr lang="en-US" sz="1200" b="0" i="0" kern="1200" dirty="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a:solidFill>
                  <a:schemeClr val="tx1"/>
                </a:solidFill>
                <a:effectLst/>
                <a:latin typeface="+mn-lt"/>
                <a:ea typeface="+mn-ea"/>
                <a:cs typeface="+mn-cs"/>
              </a:rPr>
              <a:t> non-random discrepancies that lead to the score being adjusted.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systematic technical errors, leading to over- or under-estimated base quality scores in the data. </a:t>
            </a:r>
          </a:p>
          <a:p>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340251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Keeping that in mind,</a:t>
            </a:r>
            <a:r>
              <a:rPr lang="en-US" baseline="0" dirty="0"/>
              <a:t> what is a variant? A variant is a position where the samples sequence does not agree with the reference genome sequence. Here for example is 24 nucleotides from a reference genome. </a:t>
            </a:r>
            <a:endParaRPr lang="en-US" dirty="0"/>
          </a:p>
          <a:p>
            <a:endParaRPr lang="en-US" dirty="0"/>
          </a:p>
          <a:p>
            <a:r>
              <a:rPr lang="en-US" dirty="0"/>
              <a:t>When I then align</a:t>
            </a:r>
            <a:r>
              <a:rPr lang="en-US" baseline="0" dirty="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b="0" i="0" u="none" strike="noStrike" kern="1200" dirty="0">
                <a:solidFill>
                  <a:schemeClr val="tx1"/>
                </a:solidFill>
                <a:effectLst/>
                <a:latin typeface="+mn-lt"/>
                <a:ea typeface="+mn-ea"/>
                <a:cs typeface="+mn-cs"/>
              </a:rPr>
              <a:t>A </a:t>
            </a:r>
            <a:r>
              <a:rPr lang="sv-SE" sz="1200" b="0" i="0" u="none" strike="noStrike" kern="1200" dirty="0" err="1">
                <a:solidFill>
                  <a:schemeClr val="tx1"/>
                </a:solidFill>
                <a:effectLst/>
                <a:latin typeface="+mn-lt"/>
                <a:ea typeface="+mn-ea"/>
                <a:cs typeface="+mn-cs"/>
              </a:rPr>
              <a:t>typical</a:t>
            </a:r>
            <a:r>
              <a:rPr lang="sv-SE" sz="1200" b="0" i="0" u="none" strike="noStrike" kern="1200" dirty="0">
                <a:solidFill>
                  <a:schemeClr val="tx1"/>
                </a:solidFill>
                <a:effectLst/>
                <a:latin typeface="+mn-lt"/>
                <a:ea typeface="+mn-ea"/>
                <a:cs typeface="+mn-cs"/>
              </a:rPr>
              <a:t> scenario </a:t>
            </a:r>
            <a:r>
              <a:rPr lang="sv-SE" sz="1200" b="0" i="0" u="none" strike="noStrike" kern="1200" dirty="0" err="1">
                <a:solidFill>
                  <a:schemeClr val="tx1"/>
                </a:solidFill>
                <a:effectLst/>
                <a:latin typeface="+mn-lt"/>
                <a:ea typeface="+mn-ea"/>
                <a:cs typeface="+mn-cs"/>
              </a:rPr>
              <a:t>requiring</a:t>
            </a:r>
            <a:r>
              <a:rPr lang="sv-SE" sz="1200" b="0" i="0" u="none" strike="noStrike" kern="1200" dirty="0">
                <a:solidFill>
                  <a:schemeClr val="tx1"/>
                </a:solidFill>
                <a:effectLst/>
                <a:latin typeface="+mn-lt"/>
                <a:ea typeface="+mn-ea"/>
                <a:cs typeface="+mn-cs"/>
              </a:rPr>
              <a:t> manual filtration is small </a:t>
            </a:r>
            <a:r>
              <a:rPr lang="sv-SE" sz="1200" b="0" i="0" u="none" strike="noStrike" kern="1200" dirty="0" err="1">
                <a:solidFill>
                  <a:schemeClr val="tx1"/>
                </a:solidFill>
                <a:effectLst/>
                <a:latin typeface="+mn-lt"/>
                <a:ea typeface="+mn-ea"/>
                <a:cs typeface="+mn-cs"/>
              </a:rPr>
              <a:t>cohort</a:t>
            </a:r>
            <a:r>
              <a:rPr lang="sv-SE" sz="1200" b="0" i="0" u="none" strike="noStrike" kern="1200" dirty="0">
                <a:solidFill>
                  <a:schemeClr val="tx1"/>
                </a:solidFill>
                <a:effectLst/>
                <a:latin typeface="+mn-lt"/>
                <a:ea typeface="+mn-ea"/>
                <a:cs typeface="+mn-cs"/>
              </a:rPr>
              <a:t> callsets, </a:t>
            </a:r>
            <a:r>
              <a:rPr lang="sv-SE" sz="1200" b="0" i="0" u="none" strike="noStrike" kern="1200" dirty="0" err="1">
                <a:solidFill>
                  <a:schemeClr val="tx1"/>
                </a:solidFill>
                <a:effectLst/>
                <a:latin typeface="+mn-lt"/>
                <a:ea typeface="+mn-ea"/>
                <a:cs typeface="+mn-cs"/>
              </a:rPr>
              <a:t>e.g</a:t>
            </a:r>
            <a:r>
              <a:rPr lang="sv-SE" sz="1200" b="0" i="0" u="none" strike="noStrike" kern="1200" dirty="0">
                <a:solidFill>
                  <a:schemeClr val="tx1"/>
                </a:solidFill>
                <a:effectLst/>
                <a:latin typeface="+mn-lt"/>
                <a:ea typeface="+mn-ea"/>
                <a:cs typeface="+mn-cs"/>
              </a:rPr>
              <a:t>. less </a:t>
            </a:r>
            <a:r>
              <a:rPr lang="sv-SE" sz="1200" b="0" i="0" u="none" strike="noStrike" kern="1200" dirty="0" err="1">
                <a:solidFill>
                  <a:schemeClr val="tx1"/>
                </a:solidFill>
                <a:effectLst/>
                <a:latin typeface="+mn-lt"/>
                <a:ea typeface="+mn-ea"/>
                <a:cs typeface="+mn-cs"/>
              </a:rPr>
              <a:t>than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thirty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exomes</a:t>
            </a:r>
            <a:r>
              <a:rPr lang="sv-SE" sz="1200" b="0" i="0" u="none" strike="noStrike" kern="1200" dirty="0">
                <a:solidFill>
                  <a:schemeClr val="tx1"/>
                </a:solidFill>
                <a:effectLst/>
                <a:latin typeface="+mn-lt"/>
                <a:ea typeface="+mn-ea"/>
                <a:cs typeface="+mn-cs"/>
              </a:rPr>
              <a:t>.</a:t>
            </a:r>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3973503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QUAL</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tells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you</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how</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confident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we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there</a:t>
            </a:r>
            <a:r>
              <a:rPr lang="sv-SE" sz="1200" b="0" i="0" u="none" strike="noStrike" kern="1200" dirty="0">
                <a:solidFill>
                  <a:schemeClr val="tx1"/>
                </a:solidFill>
                <a:effectLst/>
                <a:latin typeface="+mn-lt"/>
                <a:ea typeface="+mn-ea"/>
                <a:cs typeface="+mn-cs"/>
              </a:rPr>
              <a:t> is </a:t>
            </a:r>
            <a:r>
              <a:rPr lang="sv-SE" sz="1200" b="1" i="0" u="none" strike="noStrike" kern="1200" dirty="0" err="1">
                <a:solidFill>
                  <a:schemeClr val="tx1"/>
                </a:solidFill>
                <a:effectLst/>
                <a:latin typeface="+mn-lt"/>
                <a:ea typeface="+mn-ea"/>
                <a:cs typeface="+mn-cs"/>
              </a:rPr>
              <a:t>some</a:t>
            </a:r>
            <a:r>
              <a:rPr lang="sv-SE" sz="1200" b="1" i="0" u="none" strike="noStrike" kern="1200" dirty="0">
                <a:solidFill>
                  <a:schemeClr val="tx1"/>
                </a:solidFill>
                <a:effectLst/>
                <a:latin typeface="+mn-lt"/>
                <a:ea typeface="+mn-ea"/>
                <a:cs typeface="+mn-cs"/>
              </a:rPr>
              <a:t> kind </a:t>
            </a:r>
            <a:r>
              <a:rPr lang="sv-SE" sz="1200" b="1" i="0" u="none" strike="noStrike" kern="1200" dirty="0" err="1">
                <a:solidFill>
                  <a:schemeClr val="tx1"/>
                </a:solidFill>
                <a:effectLst/>
                <a:latin typeface="+mn-lt"/>
                <a:ea typeface="+mn-ea"/>
                <a:cs typeface="+mn-cs"/>
              </a:rPr>
              <a:t>of</a:t>
            </a:r>
            <a:r>
              <a:rPr lang="sv-SE" sz="1200" b="1" i="0" u="none" strike="noStrike" kern="1200" dirty="0">
                <a:solidFill>
                  <a:schemeClr val="tx1"/>
                </a:solidFill>
                <a:effectLst/>
                <a:latin typeface="+mn-lt"/>
                <a:ea typeface="+mn-ea"/>
                <a:cs typeface="+mn-cs"/>
              </a:rPr>
              <a:t> variation</a:t>
            </a:r>
            <a:r>
              <a:rPr lang="sv-SE" sz="1200" b="0" i="0" u="none" strike="noStrike" kern="1200" dirty="0">
                <a:solidFill>
                  <a:schemeClr val="tx1"/>
                </a:solidFill>
                <a:effectLst/>
                <a:latin typeface="+mn-lt"/>
                <a:ea typeface="+mn-ea"/>
                <a:cs typeface="+mn-cs"/>
              </a:rPr>
              <a:t> at a given site. The variation </a:t>
            </a:r>
            <a:r>
              <a:rPr lang="sv-SE" sz="1200" b="0" i="0" u="none" strike="noStrike" kern="1200" dirty="0" err="1">
                <a:solidFill>
                  <a:schemeClr val="tx1"/>
                </a:solidFill>
                <a:effectLst/>
                <a:latin typeface="+mn-lt"/>
                <a:ea typeface="+mn-ea"/>
                <a:cs typeface="+mn-cs"/>
              </a:rPr>
              <a:t>may</a:t>
            </a:r>
            <a:r>
              <a:rPr lang="sv-SE" sz="1200" b="0" i="0" u="none" strike="noStrike" kern="1200" dirty="0">
                <a:solidFill>
                  <a:schemeClr val="tx1"/>
                </a:solidFill>
                <a:effectLst/>
                <a:latin typeface="+mn-lt"/>
                <a:ea typeface="+mn-ea"/>
                <a:cs typeface="+mn-cs"/>
              </a:rPr>
              <a:t> be present in </a:t>
            </a:r>
            <a:r>
              <a:rPr lang="sv-SE" sz="1200" b="0" i="0" u="none" strike="noStrike" kern="1200" dirty="0" err="1">
                <a:solidFill>
                  <a:schemeClr val="tx1"/>
                </a:solidFill>
                <a:effectLst/>
                <a:latin typeface="+mn-lt"/>
                <a:ea typeface="+mn-ea"/>
                <a:cs typeface="+mn-cs"/>
              </a:rPr>
              <a:t>one</a:t>
            </a:r>
            <a:r>
              <a:rPr lang="sv-SE" sz="1200" b="0" i="0" u="none" strike="noStrike" kern="1200" dirty="0">
                <a:solidFill>
                  <a:schemeClr val="tx1"/>
                </a:solidFill>
                <a:effectLst/>
                <a:latin typeface="+mn-lt"/>
                <a:ea typeface="+mn-ea"/>
                <a:cs typeface="+mn-cs"/>
              </a:rPr>
              <a:t> or </a:t>
            </a:r>
            <a:r>
              <a:rPr lang="sv-SE" sz="1200" b="0" i="0" u="none" strike="noStrike" kern="1200" dirty="0" err="1">
                <a:solidFill>
                  <a:schemeClr val="tx1"/>
                </a:solidFill>
                <a:effectLst/>
                <a:latin typeface="+mn-lt"/>
                <a:ea typeface="+mn-ea"/>
                <a:cs typeface="+mn-cs"/>
              </a:rPr>
              <a:t>more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a:t>
            </a:r>
          </a:p>
          <a:p>
            <a:endParaRPr lang="sv-SE" sz="1200" b="0" i="0" u="none" strike="noStrike" kern="1200" dirty="0">
              <a:solidFill>
                <a:schemeClr val="tx1"/>
              </a:solidFill>
              <a:effectLst/>
              <a:latin typeface="+mn-lt"/>
              <a:ea typeface="+mn-ea"/>
              <a:cs typeface="+mn-cs"/>
            </a:endParaRPr>
          </a:p>
          <a:p>
            <a:r>
              <a:rPr lang="sv-SE" sz="1200" b="0" i="0" u="none" strike="noStrike" kern="1200" dirty="0">
                <a:solidFill>
                  <a:schemeClr val="tx1"/>
                </a:solidFill>
                <a:effectLst/>
                <a:latin typeface="+mn-lt"/>
                <a:ea typeface="+mn-ea"/>
                <a:cs typeface="+mn-cs"/>
              </a:rPr>
              <a:t>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is the QUAL score </a:t>
            </a:r>
            <a:r>
              <a:rPr lang="sv-SE" sz="1200" b="0" i="0" u="none" strike="noStrike" kern="1200" dirty="0" err="1">
                <a:solidFill>
                  <a:schemeClr val="tx1"/>
                </a:solidFill>
                <a:effectLst/>
                <a:latin typeface="+mn-lt"/>
                <a:ea typeface="+mn-ea"/>
                <a:cs typeface="+mn-cs"/>
              </a:rPr>
              <a:t>normalized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(AD) for a variant. For a </a:t>
            </a:r>
            <a:r>
              <a:rPr lang="sv-SE" sz="1200" b="0" i="0" u="none" strike="noStrike" kern="1200" dirty="0" err="1">
                <a:solidFill>
                  <a:schemeClr val="tx1"/>
                </a:solidFill>
                <a:effectLst/>
                <a:latin typeface="+mn-lt"/>
                <a:ea typeface="+mn-ea"/>
                <a:cs typeface="+mn-cs"/>
              </a:rPr>
              <a:t>single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sample</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HaplotypeCaller</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calculates</a:t>
            </a:r>
            <a:r>
              <a:rPr lang="sv-SE" sz="1200" b="0" i="0" u="none" strike="noStrike" kern="1200" dirty="0">
                <a:solidFill>
                  <a:schemeClr val="tx1"/>
                </a:solidFill>
                <a:effectLst/>
                <a:latin typeface="+mn-lt"/>
                <a:ea typeface="+mn-ea"/>
                <a:cs typeface="+mn-cs"/>
              </a:rPr>
              <a:t> the </a:t>
            </a:r>
            <a:r>
              <a:rPr lang="sv-SE" sz="1200" b="1" i="0" u="none" strike="noStrike" kern="1200" dirty="0">
                <a:solidFill>
                  <a:schemeClr val="tx1"/>
                </a:solidFill>
                <a:effectLst/>
                <a:latin typeface="+mn-lt"/>
                <a:ea typeface="+mn-ea"/>
                <a:cs typeface="+mn-cs"/>
              </a:rPr>
              <a:t>QD</a:t>
            </a:r>
            <a:r>
              <a:rPr lang="sv-SE" sz="1200" b="0" i="0" u="none" strike="noStrike" kern="1200" dirty="0">
                <a:solidFill>
                  <a:schemeClr val="tx1"/>
                </a:solidFill>
                <a:effectLst/>
                <a:latin typeface="+mn-lt"/>
                <a:ea typeface="+mn-ea"/>
                <a:cs typeface="+mn-cs"/>
              </a:rPr>
              <a:t> by </a:t>
            </a:r>
            <a:r>
              <a:rPr lang="sv-SE" sz="1200" b="0" i="0" u="none" strike="noStrike" kern="1200" dirty="0" err="1">
                <a:solidFill>
                  <a:schemeClr val="tx1"/>
                </a:solidFill>
                <a:effectLst/>
                <a:latin typeface="+mn-lt"/>
                <a:ea typeface="+mn-ea"/>
                <a:cs typeface="+mn-cs"/>
              </a:rPr>
              <a:t>taking</a:t>
            </a:r>
            <a:r>
              <a:rPr lang="sv-SE" sz="1200" b="0" i="0" u="none" strike="noStrike" kern="1200" dirty="0">
                <a:solidFill>
                  <a:schemeClr val="tx1"/>
                </a:solidFill>
                <a:effectLst/>
                <a:latin typeface="+mn-lt"/>
                <a:ea typeface="+mn-ea"/>
                <a:cs typeface="+mn-cs"/>
              </a:rPr>
              <a:t> QUAL/AD. </a:t>
            </a:r>
          </a:p>
          <a:p>
            <a:r>
              <a:rPr lang="sv-SE" sz="1200" b="0" i="0" u="none" strike="noStrike" kern="1200" dirty="0">
                <a:solidFill>
                  <a:schemeClr val="tx1"/>
                </a:solidFill>
                <a:effectLst/>
                <a:latin typeface="+mn-lt"/>
                <a:ea typeface="+mn-ea"/>
                <a:cs typeface="+mn-cs"/>
              </a:rPr>
              <a:t>In </a:t>
            </a:r>
            <a:r>
              <a:rPr lang="sv-SE" sz="1200" b="0" i="0" u="none" strike="noStrike" kern="1200" dirty="0" err="1">
                <a:solidFill>
                  <a:schemeClr val="tx1"/>
                </a:solidFill>
                <a:effectLst/>
                <a:latin typeface="+mn-lt"/>
                <a:ea typeface="+mn-ea"/>
                <a:cs typeface="+mn-cs"/>
              </a:rPr>
              <a:t>case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multisample </a:t>
            </a:r>
            <a:r>
              <a:rPr lang="sv-SE" sz="1200" b="0" i="0" u="none" strike="noStrike" kern="1200" dirty="0" err="1">
                <a:solidFill>
                  <a:schemeClr val="tx1"/>
                </a:solidFill>
                <a:effectLst/>
                <a:latin typeface="+mn-lt"/>
                <a:ea typeface="+mn-ea"/>
                <a:cs typeface="+mn-cs"/>
              </a:rPr>
              <a:t>vcf</a:t>
            </a:r>
            <a:r>
              <a:rPr lang="sv-SE" sz="1200" b="0" i="0" u="none" strike="noStrike" kern="1200" dirty="0">
                <a:solidFill>
                  <a:schemeClr val="tx1"/>
                </a:solidFill>
                <a:effectLst/>
                <a:latin typeface="+mn-lt"/>
                <a:ea typeface="+mn-ea"/>
                <a:cs typeface="+mn-cs"/>
              </a:rPr>
              <a:t>, QD is </a:t>
            </a:r>
            <a:r>
              <a:rPr lang="sv-SE" sz="1200" b="0" i="0" u="none" strike="noStrike" kern="1200" dirty="0" err="1">
                <a:solidFill>
                  <a:schemeClr val="tx1"/>
                </a:solidFill>
                <a:effectLst/>
                <a:latin typeface="+mn-lt"/>
                <a:ea typeface="+mn-ea"/>
                <a:cs typeface="+mn-cs"/>
              </a:rPr>
              <a:t>calculated</a:t>
            </a:r>
            <a:r>
              <a:rPr lang="sv-SE" sz="1200" b="0" i="0" u="none" strike="noStrike" kern="1200" dirty="0">
                <a:solidFill>
                  <a:schemeClr val="tx1"/>
                </a:solidFill>
                <a:effectLst/>
                <a:latin typeface="+mn-lt"/>
                <a:ea typeface="+mn-ea"/>
                <a:cs typeface="+mn-cs"/>
              </a:rPr>
              <a:t> by QUAL/(</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non </a:t>
            </a:r>
            <a:r>
              <a:rPr lang="sv-SE" sz="1200" b="0" i="0" u="none" strike="noStrike" kern="1200" dirty="0" err="1">
                <a:solidFill>
                  <a:schemeClr val="tx1"/>
                </a:solidFill>
                <a:effectLst/>
                <a:latin typeface="+mn-lt"/>
                <a:ea typeface="+mn-ea"/>
                <a:cs typeface="+mn-cs"/>
              </a:rPr>
              <a:t>hom</a:t>
            </a:r>
            <a:r>
              <a:rPr lang="sv-SE" sz="1200" b="0" i="0" u="none" strike="noStrike" kern="1200" dirty="0">
                <a:solidFill>
                  <a:schemeClr val="tx1"/>
                </a:solidFill>
                <a:effectLst/>
                <a:latin typeface="+mn-lt"/>
                <a:ea typeface="+mn-ea"/>
                <a:cs typeface="+mn-cs"/>
              </a:rPr>
              <a:t>-ref DP) i.e.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depth</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that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are</a:t>
            </a:r>
            <a:r>
              <a:rPr lang="sv-SE" sz="1200" b="0" i="0" u="none" strike="noStrike" kern="1200" dirty="0">
                <a:solidFill>
                  <a:schemeClr val="tx1"/>
                </a:solidFill>
                <a:effectLst/>
                <a:latin typeface="+mn-lt"/>
                <a:ea typeface="+mn-ea"/>
                <a:cs typeface="+mn-cs"/>
              </a:rPr>
              <a:t> not </a:t>
            </a:r>
            <a:r>
              <a:rPr lang="sv-SE" sz="1200" b="0" i="0" u="none" strike="noStrike" kern="1200" dirty="0" err="1">
                <a:solidFill>
                  <a:schemeClr val="tx1"/>
                </a:solidFill>
                <a:effectLst/>
                <a:latin typeface="+mn-lt"/>
                <a:ea typeface="+mn-ea"/>
                <a:cs typeface="+mn-cs"/>
              </a:rPr>
              <a:t>homozygous</a:t>
            </a:r>
            <a:r>
              <a:rPr lang="sv-SE" sz="1200" b="0" i="0" u="none" strike="noStrike" kern="1200" dirty="0">
                <a:solidFill>
                  <a:schemeClr val="tx1"/>
                </a:solidFill>
                <a:effectLst/>
                <a:latin typeface="+mn-lt"/>
                <a:ea typeface="+mn-ea"/>
                <a:cs typeface="+mn-cs"/>
              </a:rPr>
              <a:t> for </a:t>
            </a:r>
            <a:r>
              <a:rPr lang="sv-SE" sz="1200" b="0" i="0" u="none" strike="noStrike" kern="1200" dirty="0" err="1">
                <a:solidFill>
                  <a:schemeClr val="tx1"/>
                </a:solidFill>
                <a:effectLst/>
                <a:latin typeface="+mn-lt"/>
                <a:ea typeface="+mn-ea"/>
                <a:cs typeface="+mn-cs"/>
              </a:rPr>
              <a:t>reference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allele</a:t>
            </a:r>
            <a:r>
              <a:rPr lang="sv-SE" sz="1200" b="0" i="0" u="none" strike="noStrike" kern="1200" dirty="0">
                <a:solidFill>
                  <a:schemeClr val="tx1"/>
                </a:solidFill>
                <a:effectLst/>
                <a:latin typeface="+mn-lt"/>
                <a:ea typeface="+mn-ea"/>
                <a:cs typeface="+mn-cs"/>
              </a:rPr>
              <a:t>. </a:t>
            </a:r>
          </a:p>
          <a:p>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 </a:t>
            </a:r>
            <a:r>
              <a:rPr lang="sv-SE" sz="1200" b="0" i="0" u="none" strike="noStrike" kern="1200" dirty="0" err="1">
                <a:solidFill>
                  <a:schemeClr val="tx1"/>
                </a:solidFill>
                <a:effectLst/>
                <a:latin typeface="+mn-lt"/>
                <a:ea typeface="+mn-ea"/>
                <a:cs typeface="+mn-cs"/>
              </a:rPr>
              <a:t>Root</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mean</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square</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the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quality</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across</a:t>
            </a:r>
            <a:r>
              <a:rPr lang="sv-SE" sz="1200" b="0" i="0" u="none" strike="noStrike" kern="1200" dirty="0">
                <a:solidFill>
                  <a:schemeClr val="tx1"/>
                </a:solidFill>
                <a:effectLst/>
                <a:latin typeface="+mn-lt"/>
                <a:ea typeface="+mn-ea"/>
                <a:cs typeface="+mn-cs"/>
              </a:rPr>
              <a:t> al l </a:t>
            </a:r>
            <a:r>
              <a:rPr lang="sv-SE" sz="1200" b="0" i="0" u="none" strike="noStrike" kern="1200" dirty="0" err="1">
                <a:solidFill>
                  <a:schemeClr val="tx1"/>
                </a:solidFill>
                <a:effectLst/>
                <a:latin typeface="+mn-lt"/>
                <a:ea typeface="+mn-ea"/>
                <a:cs typeface="+mn-cs"/>
              </a:rPr>
              <a:t>samples</a:t>
            </a:r>
            <a:r>
              <a:rPr lang="sv-SE" sz="1200" b="0" i="0" u="none" strike="noStrike" kern="1200" dirty="0">
                <a:solidFill>
                  <a:schemeClr val="tx1"/>
                </a:solidFill>
                <a:effectLst/>
                <a:latin typeface="+mn-lt"/>
                <a:ea typeface="+mn-ea"/>
                <a:cs typeface="+mn-cs"/>
              </a:rPr>
              <a:t> (</a:t>
            </a:r>
            <a:r>
              <a:rPr lang="sv-SE" sz="1200" b="1" i="0" u="none" strike="noStrike" kern="1200" dirty="0">
                <a:solidFill>
                  <a:schemeClr val="tx1"/>
                </a:solidFill>
                <a:effectLst/>
                <a:latin typeface="+mn-lt"/>
                <a:ea typeface="+mn-ea"/>
                <a:cs typeface="+mn-cs"/>
              </a:rPr>
              <a:t>MQ</a:t>
            </a:r>
            <a:r>
              <a:rPr lang="sv-SE"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The </a:t>
            </a:r>
            <a:r>
              <a:rPr lang="sv-SE" sz="1200" b="0" i="0" u="none" strike="noStrike" kern="1200" dirty="0" err="1">
                <a:solidFill>
                  <a:schemeClr val="tx1"/>
                </a:solidFill>
                <a:effectLst/>
                <a:latin typeface="+mn-lt"/>
                <a:ea typeface="+mn-ea"/>
                <a:cs typeface="+mn-cs"/>
              </a:rPr>
              <a:t>value</a:t>
            </a:r>
            <a:r>
              <a:rPr lang="sv-SE" sz="1200" b="0" i="0" u="none" strike="noStrike" kern="1200" dirty="0">
                <a:solidFill>
                  <a:schemeClr val="tx1"/>
                </a:solidFill>
                <a:effectLst/>
                <a:latin typeface="+mn-lt"/>
                <a:ea typeface="+mn-ea"/>
                <a:cs typeface="+mn-cs"/>
              </a:rPr>
              <a:t> output for </a:t>
            </a:r>
            <a:r>
              <a:rPr lang="sv-SE" sz="1200" b="0" i="0" u="none" strike="noStrike" kern="1200" dirty="0" err="1">
                <a:solidFill>
                  <a:schemeClr val="tx1"/>
                </a:solidFill>
                <a:effectLst/>
                <a:latin typeface="+mn-lt"/>
                <a:ea typeface="+mn-ea"/>
                <a:cs typeface="+mn-cs"/>
              </a:rPr>
              <a:t>this</a:t>
            </a:r>
            <a:r>
              <a:rPr lang="sv-SE" sz="1200" b="0" i="0" u="none" strike="noStrike" kern="1200" dirty="0">
                <a:solidFill>
                  <a:schemeClr val="tx1"/>
                </a:solidFill>
                <a:effectLst/>
                <a:latin typeface="+mn-lt"/>
                <a:ea typeface="+mn-ea"/>
                <a:cs typeface="+mn-cs"/>
              </a:rPr>
              <a:t> annotation is the u-</a:t>
            </a:r>
            <a:r>
              <a:rPr lang="sv-SE" sz="1200" b="0" i="0" u="none" strike="noStrike" kern="1200" dirty="0" err="1">
                <a:solidFill>
                  <a:schemeClr val="tx1"/>
                </a:solidFill>
                <a:effectLst/>
                <a:latin typeface="+mn-lt"/>
                <a:ea typeface="+mn-ea"/>
                <a:cs typeface="+mn-cs"/>
              </a:rPr>
              <a:t>based</a:t>
            </a:r>
            <a:r>
              <a:rPr lang="sv-SE" sz="1200" b="0" i="0" u="none" strike="noStrike" kern="1200" dirty="0">
                <a:solidFill>
                  <a:schemeClr val="tx1"/>
                </a:solidFill>
                <a:effectLst/>
                <a:latin typeface="+mn-lt"/>
                <a:ea typeface="+mn-ea"/>
                <a:cs typeface="+mn-cs"/>
              </a:rPr>
              <a:t> z-approximation from the Mann-Whitney-</a:t>
            </a:r>
            <a:r>
              <a:rPr lang="sv-SE" sz="1200" b="0" i="0" u="none" strike="noStrike" kern="1200" dirty="0" err="1">
                <a:solidFill>
                  <a:schemeClr val="tx1"/>
                </a:solidFill>
                <a:effectLst/>
                <a:latin typeface="+mn-lt"/>
                <a:ea typeface="+mn-ea"/>
                <a:cs typeface="+mn-cs"/>
              </a:rPr>
              <a:t>Wilcoxon</a:t>
            </a:r>
            <a:r>
              <a:rPr lang="sv-SE" sz="1200" b="0" i="0" u="none" strike="noStrike" kern="1200" dirty="0">
                <a:solidFill>
                  <a:schemeClr val="tx1"/>
                </a:solidFill>
                <a:effectLst/>
                <a:latin typeface="+mn-lt"/>
                <a:ea typeface="+mn-ea"/>
                <a:cs typeface="+mn-cs"/>
              </a:rPr>
              <a:t> Rank </a:t>
            </a:r>
            <a:r>
              <a:rPr lang="sv-SE" sz="1200" b="0" i="0" u="none" strike="noStrike" kern="1200" dirty="0" err="1">
                <a:solidFill>
                  <a:schemeClr val="tx1"/>
                </a:solidFill>
                <a:effectLst/>
                <a:latin typeface="+mn-lt"/>
                <a:ea typeface="+mn-ea"/>
                <a:cs typeface="+mn-cs"/>
              </a:rPr>
              <a:t>Sum</a:t>
            </a:r>
            <a:r>
              <a:rPr lang="sv-SE" sz="1200" b="0" i="0" u="none" strike="noStrike" kern="1200" dirty="0">
                <a:solidFill>
                  <a:schemeClr val="tx1"/>
                </a:solidFill>
                <a:effectLst/>
                <a:latin typeface="+mn-lt"/>
                <a:ea typeface="+mn-ea"/>
                <a:cs typeface="+mn-cs"/>
              </a:rPr>
              <a:t> Test for </a:t>
            </a:r>
            <a:r>
              <a:rPr lang="sv-SE" sz="1200" b="0" i="0" u="none" strike="noStrike" kern="1200" dirty="0" err="1">
                <a:solidFill>
                  <a:schemeClr val="tx1"/>
                </a:solidFill>
                <a:effectLst/>
                <a:latin typeface="+mn-lt"/>
                <a:ea typeface="+mn-ea"/>
                <a:cs typeface="+mn-cs"/>
              </a:rPr>
              <a:t>mapping</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qualities</a:t>
            </a:r>
            <a:r>
              <a:rPr lang="sv-SE" sz="1200" b="0" i="0" u="none" strike="noStrike" kern="1200" dirty="0">
                <a:solidFill>
                  <a:schemeClr val="tx1"/>
                </a:solidFill>
                <a:effectLst/>
                <a:latin typeface="+mn-lt"/>
                <a:ea typeface="+mn-ea"/>
                <a:cs typeface="+mn-cs"/>
              </a:rPr>
              <a:t>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REF vs. MAPQ </a:t>
            </a:r>
            <a:r>
              <a:rPr lang="sv-SE" sz="1200" b="0" i="0" u="none" strike="noStrike" kern="1200" dirty="0" err="1">
                <a:solidFill>
                  <a:schemeClr val="tx1"/>
                </a:solidFill>
                <a:effectLst/>
                <a:latin typeface="+mn-lt"/>
                <a:ea typeface="+mn-ea"/>
                <a:cs typeface="+mn-cs"/>
              </a:rPr>
              <a:t>of</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reads</a:t>
            </a:r>
            <a:r>
              <a:rPr lang="sv-SE" sz="1200" b="0" i="0" u="none" strike="noStrike" kern="1200" dirty="0">
                <a:solidFill>
                  <a:schemeClr val="tx1"/>
                </a:solidFill>
                <a:effectLst/>
                <a:latin typeface="+mn-lt"/>
                <a:ea typeface="+mn-ea"/>
                <a:cs typeface="+mn-cs"/>
              </a:rPr>
              <a:t> </a:t>
            </a:r>
            <a:r>
              <a:rPr lang="sv-SE" sz="1200" b="0" i="0" u="none" strike="noStrike" kern="1200" dirty="0" err="1">
                <a:solidFill>
                  <a:schemeClr val="tx1"/>
                </a:solidFill>
                <a:effectLst/>
                <a:latin typeface="+mn-lt"/>
                <a:ea typeface="+mn-ea"/>
                <a:cs typeface="+mn-cs"/>
              </a:rPr>
              <a:t>supporting</a:t>
            </a:r>
            <a:r>
              <a:rPr lang="sv-SE" sz="1200" b="0" i="0" u="none" strike="noStrike" kern="1200" dirty="0">
                <a:solidFill>
                  <a:schemeClr val="tx1"/>
                </a:solidFill>
                <a:effectLst/>
                <a:latin typeface="+mn-lt"/>
                <a:ea typeface="+mn-ea"/>
                <a:cs typeface="+mn-cs"/>
              </a:rPr>
              <a:t> ALT).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296897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will start with Quality</a:t>
            </a:r>
            <a:r>
              <a:rPr lang="en-US" baseline="0" dirty="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4201896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839124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3018766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3147435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questions?</a:t>
            </a:r>
          </a:p>
          <a:p>
            <a:endParaRPr lang="en-US" dirty="0"/>
          </a:p>
          <a:p>
            <a:r>
              <a:rPr lang="en-US" dirty="0"/>
              <a:t>The exercises,</a:t>
            </a:r>
            <a:r>
              <a:rPr lang="en-US" baseline="0" dirty="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60</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bigger picture of variants for multiple samples, such</a:t>
            </a:r>
            <a:r>
              <a:rPr lang="en-US" sz="1200" b="0" i="0" kern="1200" baseline="0" dirty="0">
                <a:solidFill>
                  <a:schemeClr val="tx1"/>
                </a:solidFill>
                <a:effectLst/>
                <a:latin typeface="+mn-lt"/>
                <a:ea typeface="+mn-ea"/>
                <a:cs typeface="+mn-cs"/>
              </a:rPr>
              <a:t> as whole populations we have p</a:t>
            </a:r>
            <a:r>
              <a:rPr lang="en-US" sz="1200" b="0" i="0" kern="1200" dirty="0">
                <a:solidFill>
                  <a:schemeClr val="tx1"/>
                </a:solidFill>
                <a:effectLst/>
                <a:latin typeface="+mn-lt"/>
                <a:ea typeface="+mn-ea"/>
                <a:cs typeface="+mn-cs"/>
              </a:rPr>
              <a:t>opulation based variation</a:t>
            </a:r>
            <a:r>
              <a:rPr lang="en-US" sz="1200" b="0" i="0" kern="1200" baseline="0" dirty="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genetics of these samples coupled with the phenotypic traits of the donors make them a good resource for, for example, genome wide association studies.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single</a:t>
            </a:r>
            <a:r>
              <a:rPr lang="en-US" sz="1200" b="0" i="0" kern="1200" baseline="0" dirty="0">
                <a:solidFill>
                  <a:schemeClr val="tx1"/>
                </a:solidFill>
                <a:effectLst/>
                <a:latin typeface="+mn-lt"/>
                <a:ea typeface="+mn-ea"/>
                <a:cs typeface="+mn-cs"/>
              </a:rPr>
              <a:t> nucleotide variant, or polymorphism, exists to an appreciable degree in a population,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aseline="0" dirty="0"/>
              <a:t>The final important concept before we move on to the NGS workflow.</a:t>
            </a:r>
          </a:p>
          <a:p>
            <a:endParaRPr lang="en-US" baseline="0" dirty="0"/>
          </a:p>
          <a:p>
            <a:r>
              <a:rPr lang="en-US" dirty="0"/>
              <a:t>To</a:t>
            </a:r>
            <a:r>
              <a:rPr lang="en-US" baseline="0" dirty="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a:t>flowcell</a:t>
            </a:r>
            <a:r>
              <a:rPr lang="en-US" baseline="0" dirty="0"/>
              <a:t>.</a:t>
            </a:r>
          </a:p>
          <a:p>
            <a:r>
              <a:rPr lang="en-US" baseline="0" dirty="0"/>
              <a:t>After this the reverse strands are washed off and the forward strands are sequenced. Then the clusters are regenerated and the reverse strands are sequenced.</a:t>
            </a:r>
          </a:p>
          <a:p>
            <a:endParaRPr lang="en-US" baseline="0" dirty="0"/>
          </a:p>
          <a:p>
            <a:r>
              <a:rPr lang="en-US" baseline="0" dirty="0"/>
              <a:t>DNA Fragmentation</a:t>
            </a:r>
          </a:p>
          <a:p>
            <a:r>
              <a:rPr lang="en-US" baseline="0" dirty="0"/>
              <a:t>Adaptors attached</a:t>
            </a:r>
          </a:p>
          <a:p>
            <a:r>
              <a:rPr lang="en-US" baseline="0" dirty="0"/>
              <a:t>PCR amplification – not always</a:t>
            </a:r>
          </a:p>
          <a:p>
            <a:r>
              <a:rPr lang="en-US" baseline="0" dirty="0"/>
              <a:t>Attach to </a:t>
            </a:r>
            <a:r>
              <a:rPr lang="en-US" baseline="0" dirty="0" err="1"/>
              <a:t>flowcell</a:t>
            </a:r>
            <a:endParaRPr lang="en-US" baseline="0" dirty="0"/>
          </a:p>
          <a:p>
            <a:r>
              <a:rPr lang="en-US" baseline="0" dirty="0"/>
              <a:t>Reverse flushed, forward sequenced</a:t>
            </a:r>
          </a:p>
          <a:p>
            <a:r>
              <a:rPr lang="en-US" baseline="0" dirty="0"/>
              <a:t>Clusters regenerated, forward flushed and reverse sequenced.</a:t>
            </a:r>
            <a:endParaRPr lang="en-US" dirty="0"/>
          </a:p>
          <a:p>
            <a:endParaRPr lang="en-GB" dirty="0"/>
          </a:p>
        </p:txBody>
      </p:sp>
      <p:sp>
        <p:nvSpPr>
          <p:cNvPr id="4" name="Platshållare för bildnummer 3"/>
          <p:cNvSpPr>
            <a:spLocks noGrp="1"/>
          </p:cNvSpPr>
          <p:nvPr>
            <p:ph type="sldNum" sz="quarter" idx="5"/>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380824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clear picture of just a paired</a:t>
            </a:r>
            <a:r>
              <a:rPr lang="en-US" baseline="0" dirty="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3866211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the data has been delivered from</a:t>
            </a:r>
            <a:r>
              <a:rPr lang="en-US" baseline="0" dirty="0"/>
              <a:t> the sequencing facility, we have two files containing the forward and reverse reads. These are stored in two </a:t>
            </a:r>
            <a:r>
              <a:rPr lang="en-US" baseline="0" dirty="0" err="1"/>
              <a:t>fastq</a:t>
            </a:r>
            <a:r>
              <a:rPr lang="en-US" baseline="0" dirty="0"/>
              <a:t> files.  The two reads have identical  metadata except for the information of which is the forward and reverse read.</a:t>
            </a:r>
            <a:endParaRPr lang="en-US" dirty="0"/>
          </a:p>
          <a:p>
            <a:endParaRPr lang="en-US" dirty="0"/>
          </a:p>
          <a:p>
            <a:r>
              <a:rPr lang="en-US" dirty="0"/>
              <a:t>The R1 tag and the</a:t>
            </a:r>
            <a:r>
              <a:rPr lang="en-US" baseline="0" dirty="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dive in to alignment I will mention that this is where the recommendations of the Broad institute best practices start.</a:t>
            </a:r>
            <a:r>
              <a:rPr lang="en-US" baseline="0" dirty="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a:p>
          <a:p>
            <a:endParaRPr lang="en-US" baseline="0" dirty="0"/>
          </a:p>
          <a:p>
            <a:r>
              <a:rPr lang="en-US" baseline="0" dirty="0"/>
              <a:t>//A recent change has been made where they no longer recommend indel realignment, as it is performed on the fly at the variant calling stage. It is good to note that this resource exists, as it is definitely something you should be looking at when running a variant calling pipeline as it is needed in some cases.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10</a:t>
            </a:fld>
            <a:endParaRPr lang="en-US"/>
          </a:p>
        </p:txBody>
      </p:sp>
    </p:spTree>
    <p:extLst>
      <p:ext uri="{BB962C8B-B14F-4D97-AF65-F5344CB8AC3E}">
        <p14:creationId xmlns:p14="http://schemas.microsoft.com/office/powerpoint/2010/main" val="161332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a:t>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a:t>Title</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a:t>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6" name="Title 5"/>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a:t>Frontpage</a:t>
            </a:r>
            <a:r>
              <a:rPr lang="en-US" dirty="0"/>
              <a:t> title</a:t>
            </a:r>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a:t>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10" name="Title 9"/>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a:t>Click to edit Master title style</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a:solidFill>
                  <a:srgbClr val="000000"/>
                </a:solidFill>
                <a:latin typeface="ArialMT"/>
              </a:rPr>
              <a:t>SciLifeLab</a:t>
            </a:r>
            <a:r>
              <a:rPr lang="sv-SE" sz="2000" baseline="30000" dirty="0">
                <a:solidFill>
                  <a:srgbClr val="000000"/>
                </a:solidFill>
                <a:latin typeface="ArialMT"/>
              </a:rPr>
              <a:t> has </a:t>
            </a:r>
            <a:r>
              <a:rPr lang="sv-SE" sz="2000" baseline="30000" dirty="0" err="1">
                <a:solidFill>
                  <a:srgbClr val="000000"/>
                </a:solidFill>
                <a:latin typeface="ArialMT"/>
              </a:rPr>
              <a:t>been</a:t>
            </a:r>
            <a:r>
              <a:rPr lang="sv-SE" sz="2000" baseline="30000" dirty="0">
                <a:solidFill>
                  <a:srgbClr val="000000"/>
                </a:solidFill>
                <a:latin typeface="ArialMT"/>
              </a:rPr>
              <a:t> </a:t>
            </a:r>
            <a:r>
              <a:rPr lang="sv-SE" sz="2000" baseline="30000" dirty="0" err="1">
                <a:solidFill>
                  <a:srgbClr val="000000"/>
                </a:solidFill>
                <a:latin typeface="ArialMT"/>
              </a:rPr>
              <a:t>created</a:t>
            </a:r>
            <a:r>
              <a:rPr lang="sv-SE" sz="2000" baseline="30000" dirty="0">
                <a:solidFill>
                  <a:srgbClr val="000000"/>
                </a:solidFill>
                <a:latin typeface="ArialMT"/>
              </a:rPr>
              <a:t> by the </a:t>
            </a:r>
            <a:r>
              <a:rPr lang="sv-SE" sz="2000" baseline="30000" dirty="0" err="1">
                <a:solidFill>
                  <a:srgbClr val="000000"/>
                </a:solidFill>
                <a:latin typeface="ArialMT"/>
              </a:rPr>
              <a:t>coordinated</a:t>
            </a:r>
            <a:r>
              <a:rPr lang="sv-SE" sz="2000" baseline="30000" dirty="0">
                <a:solidFill>
                  <a:srgbClr val="000000"/>
                </a:solidFill>
                <a:latin typeface="ArialMT"/>
              </a:rPr>
              <a:t> </a:t>
            </a:r>
            <a:br>
              <a:rPr lang="sv-SE" sz="2000" baseline="30000" dirty="0">
                <a:solidFill>
                  <a:srgbClr val="000000"/>
                </a:solidFill>
                <a:latin typeface="ArialMT"/>
              </a:rPr>
            </a:br>
            <a:r>
              <a:rPr lang="sv-SE" sz="2000" baseline="30000" dirty="0" err="1">
                <a:solidFill>
                  <a:srgbClr val="000000"/>
                </a:solidFill>
                <a:latin typeface="ArialMT"/>
              </a:rPr>
              <a:t>effort</a:t>
            </a:r>
            <a:r>
              <a:rPr lang="sv-SE" sz="2000" baseline="30000" dirty="0">
                <a:solidFill>
                  <a:srgbClr val="000000"/>
                </a:solidFill>
                <a:latin typeface="ArialMT"/>
              </a:rPr>
              <a:t> of </a:t>
            </a:r>
            <a:r>
              <a:rPr lang="sv-SE" sz="2000" baseline="30000" dirty="0" err="1">
                <a:solidFill>
                  <a:srgbClr val="000000"/>
                </a:solidFill>
                <a:latin typeface="ArialMT"/>
              </a:rPr>
              <a:t>four</a:t>
            </a:r>
            <a:r>
              <a:rPr lang="sv-SE" sz="2000" baseline="30000" dirty="0">
                <a:solidFill>
                  <a:srgbClr val="000000"/>
                </a:solidFill>
                <a:latin typeface="ArialMT"/>
              </a:rPr>
              <a:t> </a:t>
            </a:r>
            <a:r>
              <a:rPr lang="sv-SE" sz="2000" baseline="30000" dirty="0" err="1">
                <a:solidFill>
                  <a:srgbClr val="000000"/>
                </a:solidFill>
                <a:latin typeface="ArialMT"/>
              </a:rPr>
              <a:t>universities</a:t>
            </a:r>
            <a:r>
              <a:rPr lang="sv-SE" sz="2000" baseline="30000" dirty="0">
                <a:solidFill>
                  <a:srgbClr val="000000"/>
                </a:solidFill>
                <a:latin typeface="ArialMT"/>
              </a:rPr>
              <a:t> in Stockholm and Uppsala: Stockholm University, the Karolinska Institutet, KTH Royal </a:t>
            </a:r>
            <a:r>
              <a:rPr lang="sv-SE" sz="2000" baseline="30000" dirty="0" err="1">
                <a:solidFill>
                  <a:srgbClr val="000000"/>
                </a:solidFill>
                <a:latin typeface="ArialMT"/>
              </a:rPr>
              <a:t>Institute</a:t>
            </a:r>
            <a:r>
              <a:rPr lang="sv-SE" sz="2000" baseline="30000" dirty="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a:t>Klicka här för att ändra format på bakgrundstexten</a:t>
            </a:r>
          </a:p>
          <a:p>
            <a:pPr lvl="1"/>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a:t>Click to edit Master title style</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a:latin typeface="+mj-lt"/>
              </a:rPr>
              <a:t>Frontpage</a:t>
            </a:r>
            <a:r>
              <a:rPr lang="en-US" sz="4400" dirty="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a:t>Firstname</a:t>
            </a:r>
            <a:r>
              <a:rPr lang="en-US" dirty="0"/>
              <a:t> </a:t>
            </a:r>
            <a:r>
              <a:rPr lang="en-US" dirty="0" err="1"/>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a:t>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a:t>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a:t>Klicka här för att ändra format</a:t>
            </a:r>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2020-03-13</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a:t>Frontpage</a:t>
            </a:r>
            <a:r>
              <a:rPr lang="en-US" dirty="0"/>
              <a:t> title</a:t>
            </a:r>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ext uri="{BB962C8B-B14F-4D97-AF65-F5344CB8AC3E}">
        <p14:creationId xmlns:p14="http://schemas.microsoft.com/office/powerpoint/2010/main" val="277027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a:t>Frontpage</a:t>
            </a:r>
            <a:r>
              <a:rPr lang="en-US" dirty="0"/>
              <a:t> title</a:t>
            </a:r>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a:solidFill>
                  <a:schemeClr val="bg1"/>
                </a:solidFill>
              </a:rPr>
              <a:t> </a:t>
            </a:r>
            <a:r>
              <a:rPr lang="en-US" baseline="0" dirty="0" err="1">
                <a:solidFill>
                  <a:schemeClr val="bg1"/>
                </a:solidFill>
              </a:rPr>
              <a:t>Lastname</a:t>
            </a:r>
            <a:endParaRPr lang="en-US" baseline="0" dirty="0">
              <a:solidFill>
                <a:schemeClr val="bg1"/>
              </a:solidFill>
            </a:endParaRPr>
          </a:p>
          <a:p>
            <a:pPr algn="ctr"/>
            <a:endParaRPr lang="en-US" baseline="0" dirty="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a:solidFill>
                  <a:schemeClr val="bg1"/>
                </a:solidFill>
              </a:rPr>
              <a:t>Firstname</a:t>
            </a:r>
            <a:r>
              <a:rPr lang="en-US" baseline="0" dirty="0" err="1">
                <a:solidFill>
                  <a:schemeClr val="bg1"/>
                </a:solidFill>
              </a:rPr>
              <a:t>.Lastname@NBIS.se</a:t>
            </a:r>
            <a:endParaRPr lang="en-US" baseline="0" dirty="0">
              <a:solidFill>
                <a:schemeClr val="bg1"/>
              </a:solidFill>
            </a:endParaRPr>
          </a:p>
          <a:p>
            <a:pPr algn="ctr"/>
            <a:endParaRPr lang="en-US" baseline="0" dirty="0">
              <a:solidFill>
                <a:schemeClr val="bg1"/>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5.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7"/>
          <a:stretch>
            <a:fillRect/>
          </a:stretch>
        </p:blipFill>
        <p:spPr>
          <a:xfrm>
            <a:off x="6678000" y="648000"/>
            <a:ext cx="2214000" cy="715460"/>
          </a:xfrm>
          <a:prstGeom prst="rect">
            <a:avLst/>
          </a:prstGeom>
        </p:spPr>
      </p:pic>
      <p:pic>
        <p:nvPicPr>
          <p:cNvPr id="7" name="Picture 6"/>
          <p:cNvPicPr>
            <a:picLocks/>
          </p:cNvPicPr>
          <p:nvPr/>
        </p:nvPicPr>
        <p:blipFill rotWithShape="1">
          <a:blip r:embed="rId8">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 id="2147483722" r:id="rId5"/>
  </p:sldLayoutIdLst>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18" Type="http://schemas.openxmlformats.org/officeDocument/2006/relationships/diagramLayout" Target="../diagrams/layout9.xml"/><Relationship Id="rId3" Type="http://schemas.openxmlformats.org/officeDocument/2006/relationships/diagramLayout" Target="../diagrams/layout6.xml"/><Relationship Id="rId21" Type="http://schemas.microsoft.com/office/2007/relationships/diagramDrawing" Target="../diagrams/drawing9.xml"/><Relationship Id="rId7" Type="http://schemas.openxmlformats.org/officeDocument/2006/relationships/diagramData" Target="../diagrams/data7.xml"/><Relationship Id="rId12" Type="http://schemas.openxmlformats.org/officeDocument/2006/relationships/diagramData" Target="../diagrams/data8.xml"/><Relationship Id="rId17" Type="http://schemas.openxmlformats.org/officeDocument/2006/relationships/diagramData" Target="../diagrams/data9.xml"/><Relationship Id="rId2" Type="http://schemas.openxmlformats.org/officeDocument/2006/relationships/diagramData" Target="../diagrams/data6.xml"/><Relationship Id="rId16" Type="http://schemas.microsoft.com/office/2007/relationships/diagramDrawing" Target="../diagrams/drawing8.xml"/><Relationship Id="rId20" Type="http://schemas.openxmlformats.org/officeDocument/2006/relationships/diagramColors" Target="../diagrams/colors9.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19" Type="http://schemas.openxmlformats.org/officeDocument/2006/relationships/diagramQuickStyle" Target="../diagrams/quickStyle9.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s://software.broadinstitute.org/gatk/best-practice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researchgate.net/publication/260119313_Library_construction_for_next-generation_sequencing_Overviews_and_challeng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a:t>From raw reads to variants</a:t>
            </a:r>
          </a:p>
        </p:txBody>
      </p:sp>
      <p:sp>
        <p:nvSpPr>
          <p:cNvPr id="3" name="Content Placeholder 2"/>
          <p:cNvSpPr>
            <a:spLocks noGrp="1"/>
          </p:cNvSpPr>
          <p:nvPr>
            <p:ph sz="quarter" idx="11"/>
          </p:nvPr>
        </p:nvSpPr>
        <p:spPr/>
        <p:txBody>
          <a:bodyPr/>
          <a:lstStyle/>
          <a:p>
            <a:pPr algn="ctr"/>
            <a:r>
              <a:rPr lang="en-US" dirty="0" err="1"/>
              <a:t>Malin</a:t>
            </a:r>
            <a:r>
              <a:rPr lang="en-US" dirty="0"/>
              <a:t> Larsson</a:t>
            </a:r>
          </a:p>
          <a:p>
            <a:pPr algn="ctr"/>
            <a:r>
              <a:rPr lang="en-US" dirty="0" err="1"/>
              <a:t>Malin.Larsson@scilifelab.se</a:t>
            </a:r>
            <a:endParaRPr lang="en-US" dirty="0"/>
          </a:p>
        </p:txBody>
      </p:sp>
      <p:sp>
        <p:nvSpPr>
          <p:cNvPr id="4" name="Content Placeholder 3"/>
          <p:cNvSpPr>
            <a:spLocks noGrp="1"/>
          </p:cNvSpPr>
          <p:nvPr>
            <p:ph sz="quarter" idx="12"/>
          </p:nvPr>
        </p:nvSpPr>
        <p:spPr/>
        <p:txBody>
          <a:bodyPr/>
          <a:lstStyle/>
          <a:p>
            <a:pPr algn="ctr"/>
            <a:r>
              <a:rPr lang="en-US" dirty="0"/>
              <a:t>Uppsala, January 2020</a:t>
            </a:r>
          </a:p>
        </p:txBody>
      </p:sp>
    </p:spTree>
    <p:extLst>
      <p:ext uri="{BB962C8B-B14F-4D97-AF65-F5344CB8AC3E}">
        <p14:creationId xmlns:p14="http://schemas.microsoft.com/office/powerpoint/2010/main" val="557307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Tree>
    <p:extLst>
      <p:ext uri="{BB962C8B-B14F-4D97-AF65-F5344CB8AC3E}">
        <p14:creationId xmlns:p14="http://schemas.microsoft.com/office/powerpoint/2010/main" val="149975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one:</a:t>
            </a:r>
            <a:br>
              <a:rPr lang="en-GB" sz="4000" dirty="0"/>
            </a:br>
            <a:r>
              <a:rPr lang="en-GB" sz="4000" dirty="0"/>
              <a:t>Basic variant calling workflow for one sample</a:t>
            </a:r>
          </a:p>
        </p:txBody>
      </p:sp>
    </p:spTree>
    <p:extLst>
      <p:ext uri="{BB962C8B-B14F-4D97-AF65-F5344CB8AC3E}">
        <p14:creationId xmlns:p14="http://schemas.microsoft.com/office/powerpoint/2010/main" val="3845006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537" y="701871"/>
            <a:ext cx="6440114" cy="745200"/>
          </a:xfrm>
        </p:spPr>
        <p:txBody>
          <a:bodyPr/>
          <a:lstStyle/>
          <a:p>
            <a:r>
              <a:rPr lang="en-US" sz="3200" dirty="0"/>
              <a:t>Basic variant calling workflow </a:t>
            </a:r>
            <a:br>
              <a:rPr lang="en-US" sz="3200" dirty="0"/>
            </a:br>
            <a:endParaRPr lang="en-US" sz="3200" dirty="0"/>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56644" y="2984332"/>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184025"/>
            <a:ext cx="1672561"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ruta 1">
            <a:extLst>
              <a:ext uri="{FF2B5EF4-FFF2-40B4-BE49-F238E27FC236}">
                <a16:creationId xmlns:a16="http://schemas.microsoft.com/office/drawing/2014/main" id="{F195CA27-9741-884D-B572-639CC38004AF}"/>
              </a:ext>
            </a:extLst>
          </p:cNvPr>
          <p:cNvSpPr txBox="1"/>
          <p:nvPr/>
        </p:nvSpPr>
        <p:spPr>
          <a:xfrm>
            <a:off x="372235" y="1706236"/>
            <a:ext cx="852900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Only for learning the concepts!</a:t>
            </a:r>
          </a:p>
          <a:p>
            <a:pPr marL="285750" indent="-285750">
              <a:buFont typeface="Arial" panose="020B0604020202020204" pitchFamily="34" charset="0"/>
              <a:buChar char="•"/>
            </a:pPr>
            <a:r>
              <a:rPr lang="en-US" sz="2000" dirty="0"/>
              <a:t>The minimum steps to go from </a:t>
            </a:r>
            <a:r>
              <a:rPr lang="en-US" sz="2000" dirty="0" err="1"/>
              <a:t>fastq</a:t>
            </a:r>
            <a:r>
              <a:rPr lang="en-US" sz="2000" dirty="0"/>
              <a:t> files to </a:t>
            </a:r>
            <a:r>
              <a:rPr lang="en-US" sz="2000" dirty="0" err="1"/>
              <a:t>vcf</a:t>
            </a:r>
            <a:r>
              <a:rPr lang="en-US" sz="2000" dirty="0"/>
              <a:t> file for one sample.</a:t>
            </a:r>
          </a:p>
          <a:p>
            <a:pPr marL="285750" indent="-285750">
              <a:buFont typeface="Arial" panose="020B0604020202020204" pitchFamily="34" charset="0"/>
              <a:buChar char="•"/>
            </a:pPr>
            <a:r>
              <a:rPr lang="en-US" sz="2000" dirty="0"/>
              <a:t>First part of todays practical workshop.</a:t>
            </a:r>
            <a:endParaRPr lang="en-GB" sz="2000" dirty="0"/>
          </a:p>
        </p:txBody>
      </p:sp>
      <p:sp>
        <p:nvSpPr>
          <p:cNvPr id="7" name="Rektangel med rundade hörn 6">
            <a:extLst>
              <a:ext uri="{FF2B5EF4-FFF2-40B4-BE49-F238E27FC236}">
                <a16:creationId xmlns:a16="http://schemas.microsoft.com/office/drawing/2014/main" id="{E85FB6A1-C26A-D745-B594-D1C603F16E48}"/>
              </a:ext>
            </a:extLst>
          </p:cNvPr>
          <p:cNvSpPr/>
          <p:nvPr/>
        </p:nvSpPr>
        <p:spPr>
          <a:xfrm>
            <a:off x="907449" y="3777773"/>
            <a:ext cx="1536346" cy="317267"/>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0D6571AD-1255-1240-B3B3-19D4A908D988}"/>
              </a:ext>
            </a:extLst>
          </p:cNvPr>
          <p:cNvSpPr/>
          <p:nvPr/>
        </p:nvSpPr>
        <p:spPr>
          <a:xfrm>
            <a:off x="844061" y="4259160"/>
            <a:ext cx="1672561" cy="46658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ktangel med rundade hörn 9">
            <a:extLst>
              <a:ext uri="{FF2B5EF4-FFF2-40B4-BE49-F238E27FC236}">
                <a16:creationId xmlns:a16="http://schemas.microsoft.com/office/drawing/2014/main" id="{0EBE50C3-ACA2-FB42-B9E5-6BC49562CDD1}"/>
              </a:ext>
            </a:extLst>
          </p:cNvPr>
          <p:cNvSpPr/>
          <p:nvPr/>
        </p:nvSpPr>
        <p:spPr>
          <a:xfrm>
            <a:off x="3762795" y="3764161"/>
            <a:ext cx="1925905" cy="2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Vinklad  10">
            <a:extLst>
              <a:ext uri="{FF2B5EF4-FFF2-40B4-BE49-F238E27FC236}">
                <a16:creationId xmlns:a16="http://schemas.microsoft.com/office/drawing/2014/main" id="{87DD5163-7690-F541-879D-BAE8C7FC8C40}"/>
              </a:ext>
            </a:extLst>
          </p:cNvPr>
          <p:cNvCxnSpPr/>
          <p:nvPr/>
        </p:nvCxnSpPr>
        <p:spPr>
          <a:xfrm flipV="1">
            <a:off x="2581359" y="3948913"/>
            <a:ext cx="1108609" cy="504890"/>
          </a:xfrm>
          <a:prstGeom prst="bentConnector3">
            <a:avLst/>
          </a:prstGeom>
          <a:ln w="63500">
            <a:prstDash val="sysDot"/>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63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80555783"/>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1">
            <a:extLst>
              <a:ext uri="{FF2B5EF4-FFF2-40B4-BE49-F238E27FC236}">
                <a16:creationId xmlns:a16="http://schemas.microsoft.com/office/drawing/2014/main" id="{D1DA30B9-3D97-4740-92F4-0BF227732986}"/>
              </a:ext>
            </a:extLst>
          </p:cNvPr>
          <p:cNvSpPr txBox="1"/>
          <p:nvPr/>
        </p:nvSpPr>
        <p:spPr>
          <a:xfrm>
            <a:off x="6389692" y="1996924"/>
            <a:ext cx="1336236" cy="369332"/>
          </a:xfrm>
          <a:prstGeom prst="rect">
            <a:avLst/>
          </a:prstGeom>
          <a:noFill/>
        </p:spPr>
        <p:txBody>
          <a:bodyPr wrap="none" rtlCol="0">
            <a:spAutoFit/>
          </a:bodyPr>
          <a:lstStyle/>
          <a:p>
            <a:r>
              <a:rPr lang="en-US" dirty="0"/>
              <a:t>FASTQ files</a:t>
            </a:r>
          </a:p>
        </p:txBody>
      </p:sp>
      <p:sp>
        <p:nvSpPr>
          <p:cNvPr id="6" name="TextBox 8">
            <a:extLst>
              <a:ext uri="{FF2B5EF4-FFF2-40B4-BE49-F238E27FC236}">
                <a16:creationId xmlns:a16="http://schemas.microsoft.com/office/drawing/2014/main" id="{11D7F9A8-88EB-5C43-84A1-9EBA9CDC03CE}"/>
              </a:ext>
            </a:extLst>
          </p:cNvPr>
          <p:cNvSpPr txBox="1"/>
          <p:nvPr/>
        </p:nvSpPr>
        <p:spPr>
          <a:xfrm>
            <a:off x="6389692" y="3731899"/>
            <a:ext cx="1168521" cy="369332"/>
          </a:xfrm>
          <a:prstGeom prst="rect">
            <a:avLst/>
          </a:prstGeom>
          <a:noFill/>
        </p:spPr>
        <p:txBody>
          <a:bodyPr wrap="none" rtlCol="0">
            <a:spAutoFit/>
          </a:bodyPr>
          <a:lstStyle/>
          <a:p>
            <a:r>
              <a:rPr lang="en-US" dirty="0"/>
              <a:t>BAM files</a:t>
            </a:r>
          </a:p>
        </p:txBody>
      </p:sp>
      <p:cxnSp>
        <p:nvCxnSpPr>
          <p:cNvPr id="7" name="Straight Connector 10">
            <a:extLst>
              <a:ext uri="{FF2B5EF4-FFF2-40B4-BE49-F238E27FC236}">
                <a16:creationId xmlns:a16="http://schemas.microsoft.com/office/drawing/2014/main" id="{1DE5D129-3F46-6240-9CCF-AAC9A8703E12}"/>
              </a:ext>
            </a:extLst>
          </p:cNvPr>
          <p:cNvCxnSpPr>
            <a:cxnSpLocks/>
          </p:cNvCxnSpPr>
          <p:nvPr/>
        </p:nvCxnSpPr>
        <p:spPr>
          <a:xfrm>
            <a:off x="6092670" y="1889209"/>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8146D47-A163-6649-916B-39B4486E5B1A}"/>
              </a:ext>
            </a:extLst>
          </p:cNvPr>
          <p:cNvCxnSpPr>
            <a:cxnSpLocks/>
          </p:cNvCxnSpPr>
          <p:nvPr/>
        </p:nvCxnSpPr>
        <p:spPr>
          <a:xfrm>
            <a:off x="6092670" y="3317517"/>
            <a:ext cx="0" cy="1170100"/>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21">
            <a:extLst>
              <a:ext uri="{FF2B5EF4-FFF2-40B4-BE49-F238E27FC236}">
                <a16:creationId xmlns:a16="http://schemas.microsoft.com/office/drawing/2014/main" id="{AA8D0F12-E572-D647-91A7-BF60A791D4CB}"/>
              </a:ext>
            </a:extLst>
          </p:cNvPr>
          <p:cNvCxnSpPr>
            <a:cxnSpLocks/>
          </p:cNvCxnSpPr>
          <p:nvPr/>
        </p:nvCxnSpPr>
        <p:spPr>
          <a:xfrm>
            <a:off x="6092670" y="5064369"/>
            <a:ext cx="0" cy="1141169"/>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25">
            <a:extLst>
              <a:ext uri="{FF2B5EF4-FFF2-40B4-BE49-F238E27FC236}">
                <a16:creationId xmlns:a16="http://schemas.microsoft.com/office/drawing/2014/main" id="{59822D1E-CE3F-6046-90B9-8B93E1815993}"/>
              </a:ext>
            </a:extLst>
          </p:cNvPr>
          <p:cNvSpPr txBox="1"/>
          <p:nvPr/>
        </p:nvSpPr>
        <p:spPr>
          <a:xfrm>
            <a:off x="6389692" y="5385751"/>
            <a:ext cx="1114758" cy="369332"/>
          </a:xfrm>
          <a:prstGeom prst="rect">
            <a:avLst/>
          </a:prstGeom>
          <a:noFill/>
        </p:spPr>
        <p:txBody>
          <a:bodyPr wrap="none" rtlCol="0">
            <a:spAutoFit/>
          </a:bodyPr>
          <a:lstStyle/>
          <a:p>
            <a:r>
              <a:rPr lang="en-US" dirty="0"/>
              <a:t>VCF files</a:t>
            </a:r>
          </a:p>
        </p:txBody>
      </p:sp>
    </p:spTree>
    <p:extLst>
      <p:ext uri="{BB962C8B-B14F-4D97-AF65-F5344CB8AC3E}">
        <p14:creationId xmlns:p14="http://schemas.microsoft.com/office/powerpoint/2010/main" val="459352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3346624333"/>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862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a:p>
          <a:p>
            <a:pPr marL="0" indent="0">
              <a:buNone/>
            </a:pPr>
            <a:r>
              <a:rPr lang="en-US" dirty="0"/>
              <a:t>Bad qualities:					   	   Good qualities:</a:t>
            </a:r>
          </a:p>
        </p:txBody>
      </p:sp>
      <p:sp>
        <p:nvSpPr>
          <p:cNvPr id="3" name="Title 2"/>
          <p:cNvSpPr>
            <a:spLocks noGrp="1"/>
          </p:cNvSpPr>
          <p:nvPr>
            <p:ph type="title"/>
          </p:nvPr>
        </p:nvSpPr>
        <p:spPr/>
        <p:txBody>
          <a:bodyPr/>
          <a:lstStyle/>
          <a:p>
            <a:r>
              <a:rPr lang="en-US" dirty="0"/>
              <a:t>Quality control</a:t>
            </a:r>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1024214424"/>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324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80184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a:p>
            <a:pPr marL="0" indent="0">
              <a:buNone/>
            </a:pPr>
            <a:endParaRPr lang="en-US" dirty="0"/>
          </a:p>
          <a:p>
            <a:pPr marL="0" lvl="0" indent="0">
              <a:buNone/>
            </a:pPr>
            <a:r>
              <a:rPr lang="en-US" dirty="0">
                <a:solidFill>
                  <a:srgbClr val="FF0000"/>
                </a:solidFill>
                <a:ea typeface="Courier"/>
                <a:cs typeface="Courier"/>
                <a:sym typeface="Courier"/>
              </a:rPr>
              <a:t>Read			TCGATCC</a:t>
            </a:r>
          </a:p>
          <a:p>
            <a:pPr marL="0" lvl="0" indent="0">
              <a:buNone/>
            </a:pPr>
            <a:r>
              <a:rPr lang="en-US" dirty="0">
                <a:ea typeface="Courier"/>
                <a:cs typeface="Courier"/>
                <a:sym typeface="Courier"/>
              </a:rPr>
              <a:t>Reference		GACCTCA</a:t>
            </a:r>
            <a:r>
              <a:rPr lang="en-US" dirty="0">
                <a:solidFill>
                  <a:srgbClr val="FF0000"/>
                </a:solidFill>
                <a:ea typeface="Courier"/>
                <a:cs typeface="Courier"/>
                <a:sym typeface="Courier"/>
              </a:rPr>
              <a:t>TCGATCC</a:t>
            </a:r>
            <a:r>
              <a:rPr lang="en-US" dirty="0">
                <a:ea typeface="Courier"/>
                <a:cs typeface="Courier"/>
                <a:sym typeface="Courier"/>
              </a:rPr>
              <a:t>CACTG</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lvl="0" indent="0">
              <a:buNone/>
            </a:pPr>
            <a:r>
              <a:rPr lang="en-US" dirty="0">
                <a:solidFill>
                  <a:srgbClr val="FF0000"/>
                </a:solidFill>
                <a:ea typeface="Monaco" charset="0"/>
                <a:cs typeface="Monaco" charset="0"/>
                <a:sym typeface="Courier"/>
              </a:rPr>
              <a:t>Read					      TCGATCC</a:t>
            </a:r>
          </a:p>
          <a:p>
            <a:pPr marL="0" lvl="0" indent="0">
              <a:buNone/>
            </a:pPr>
            <a:r>
              <a:rPr lang="en-US" dirty="0">
                <a:ea typeface="Monaco" charset="0"/>
                <a:cs typeface="Monaco" charset="0"/>
                <a:sym typeface="Courier"/>
              </a:rPr>
              <a:t>Reference		GACCTCA</a:t>
            </a:r>
            <a:r>
              <a:rPr lang="en-US" dirty="0">
                <a:solidFill>
                  <a:srgbClr val="FF0000"/>
                </a:solidFill>
                <a:ea typeface="Monaco" charset="0"/>
                <a:cs typeface="Monaco" charset="0"/>
                <a:sym typeface="Courier"/>
              </a:rPr>
              <a:t>TCGATCC</a:t>
            </a:r>
            <a:r>
              <a:rPr lang="en-US" dirty="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a:t>Alignment</a:t>
            </a:r>
          </a:p>
        </p:txBody>
      </p:sp>
    </p:spTree>
    <p:extLst>
      <p:ext uri="{BB962C8B-B14F-4D97-AF65-F5344CB8AC3E}">
        <p14:creationId xmlns:p14="http://schemas.microsoft.com/office/powerpoint/2010/main" val="110294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charset="2"/>
              <a:buChar char="§"/>
            </a:pPr>
            <a:r>
              <a:rPr lang="en-US" dirty="0"/>
              <a:t>Concepts</a:t>
            </a:r>
          </a:p>
          <a:p>
            <a:pPr lvl="1">
              <a:buFont typeface="Wingdings" charset="2"/>
              <a:buChar char="§"/>
            </a:pPr>
            <a:r>
              <a:rPr lang="en-US" dirty="0"/>
              <a:t>Reference genome</a:t>
            </a:r>
          </a:p>
          <a:p>
            <a:pPr lvl="1">
              <a:buFont typeface="Wingdings" charset="2"/>
              <a:buChar char="§"/>
            </a:pPr>
            <a:r>
              <a:rPr lang="en-US" dirty="0"/>
              <a:t>Alignment</a:t>
            </a:r>
          </a:p>
          <a:p>
            <a:pPr lvl="1">
              <a:buFont typeface="Wingdings" charset="2"/>
              <a:buChar char="§"/>
            </a:pPr>
            <a:r>
              <a:rPr lang="en-US" dirty="0"/>
              <a:t>Variants</a:t>
            </a:r>
          </a:p>
          <a:p>
            <a:pPr lvl="1">
              <a:buFont typeface="Wingdings" charset="2"/>
              <a:buChar char="§"/>
            </a:pPr>
            <a:r>
              <a:rPr lang="en-US" dirty="0"/>
              <a:t>Paired-end data</a:t>
            </a:r>
          </a:p>
          <a:p>
            <a:pPr lvl="1">
              <a:buFont typeface="Wingdings" charset="2"/>
              <a:buChar char="§"/>
            </a:pPr>
            <a:r>
              <a:rPr lang="en-US" dirty="0"/>
              <a:t>Genome Analysis Tool Kit (GATK)</a:t>
            </a:r>
          </a:p>
          <a:p>
            <a:pPr>
              <a:buFont typeface="Wingdings" charset="2"/>
              <a:buChar char="§"/>
            </a:pPr>
            <a:r>
              <a:rPr lang="en-US" dirty="0"/>
              <a:t>VCF files</a:t>
            </a:r>
          </a:p>
          <a:p>
            <a:pPr>
              <a:buFont typeface="Wingdings" charset="2"/>
              <a:buChar char="§"/>
            </a:pPr>
            <a:r>
              <a:rPr lang="en-US" dirty="0"/>
              <a:t>Joint genotyping &amp; </a:t>
            </a:r>
            <a:r>
              <a:rPr lang="en-US" dirty="0" err="1"/>
              <a:t>gVCF</a:t>
            </a:r>
            <a:r>
              <a:rPr lang="en-US" dirty="0"/>
              <a:t> files</a:t>
            </a:r>
          </a:p>
          <a:p>
            <a:pPr>
              <a:buFont typeface="Wingdings" charset="2"/>
              <a:buChar char="§"/>
            </a:pPr>
            <a:r>
              <a:rPr lang="en-US" dirty="0"/>
              <a:t>Best </a:t>
            </a:r>
            <a:r>
              <a:rPr lang="en-US" dirty="0" err="1"/>
              <a:t>practises</a:t>
            </a:r>
            <a:endParaRPr lang="en-US" dirty="0"/>
          </a:p>
          <a:p>
            <a:pPr>
              <a:buFont typeface="Wingdings" charset="2"/>
              <a:buChar char="§"/>
            </a:pPr>
            <a:r>
              <a:rPr lang="en-US" dirty="0"/>
              <a:t>Filtering &amp; Annotation</a:t>
            </a:r>
          </a:p>
        </p:txBody>
      </p:sp>
      <p:sp>
        <p:nvSpPr>
          <p:cNvPr id="3" name="Title 2"/>
          <p:cNvSpPr>
            <a:spLocks noGrp="1"/>
          </p:cNvSpPr>
          <p:nvPr>
            <p:ph type="title"/>
          </p:nvPr>
        </p:nvSpPr>
        <p:spPr/>
        <p:txBody>
          <a:bodyPr/>
          <a:lstStyle/>
          <a:p>
            <a:r>
              <a:rPr lang="en-US" dirty="0"/>
              <a:t>Talk Overview</a:t>
            </a:r>
          </a:p>
        </p:txBody>
      </p:sp>
    </p:spTree>
    <p:extLst>
      <p:ext uri="{BB962C8B-B14F-4D97-AF65-F5344CB8AC3E}">
        <p14:creationId xmlns:p14="http://schemas.microsoft.com/office/powerpoint/2010/main" val="113687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a:t>Alignment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a:t>Coverage</a:t>
            </a:r>
          </a:p>
        </p:txBody>
      </p:sp>
    </p:spTree>
    <p:extLst>
      <p:ext uri="{BB962C8B-B14F-4D97-AF65-F5344CB8AC3E}">
        <p14:creationId xmlns:p14="http://schemas.microsoft.com/office/powerpoint/2010/main" val="131841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a:t>Paired-end data &amp;</a:t>
            </a:r>
            <a:br>
              <a:rPr lang="en-US" dirty="0"/>
            </a:br>
            <a:r>
              <a:rPr lang="en-US" dirty="0"/>
              <a:t>Alignment</a:t>
            </a:r>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a:t>The known distance between paired reads allows improved mapping over repeat regions</a:t>
            </a:r>
          </a:p>
        </p:txBody>
      </p:sp>
    </p:spTree>
    <p:extLst>
      <p:ext uri="{BB962C8B-B14F-4D97-AF65-F5344CB8AC3E}">
        <p14:creationId xmlns:p14="http://schemas.microsoft.com/office/powerpoint/2010/main" val="1399227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Output from mapping - Sam format</a:t>
            </a:r>
          </a:p>
        </p:txBody>
      </p:sp>
      <p:sp>
        <p:nvSpPr>
          <p:cNvPr id="7" name="Shape 342"/>
          <p:cNvSpPr txBox="1">
            <a:spLocks/>
          </p:cNvSpPr>
          <p:nvPr/>
        </p:nvSpPr>
        <p:spPr>
          <a:xfrm>
            <a:off x="252414" y="1593130"/>
            <a:ext cx="12869698" cy="3828112"/>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20623">
              <a:spcBef>
                <a:spcPts val="300"/>
              </a:spcBef>
              <a:buFont typeface="Arial"/>
              <a:buNone/>
              <a:defRPr sz="1800"/>
            </a:pPr>
            <a:r>
              <a:rPr lang="en-US" sz="1472" dirty="0">
                <a:solidFill>
                  <a:srgbClr val="0000FF"/>
                </a:solidFill>
              </a:rPr>
              <a:t>HEADER SECTION</a:t>
            </a: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@HD VN:1.0 </a:t>
            </a:r>
            <a:r>
              <a:rPr lang="en-US" sz="920" dirty="0" err="1">
                <a:latin typeface="Courier"/>
                <a:ea typeface="Courier"/>
                <a:cs typeface="Courier"/>
                <a:sym typeface="Courier"/>
              </a:rPr>
              <a:t>SO:coordinate</a:t>
            </a:r>
            <a:r>
              <a:rPr lang="en-US" sz="920" dirty="0">
                <a:latin typeface="Courier"/>
                <a:ea typeface="Courier"/>
                <a:cs typeface="Courier"/>
                <a:sym typeface="Courier"/>
              </a:rPr>
              <a:t> </a:t>
            </a:r>
          </a:p>
          <a:p>
            <a:pPr marL="0" indent="0" defTabSz="420623">
              <a:spcBef>
                <a:spcPts val="200"/>
              </a:spcBef>
              <a:buFont typeface="Arial"/>
              <a:buNone/>
              <a:defRPr sz="1800"/>
            </a:pPr>
            <a:r>
              <a:rPr lang="en-US" sz="920" dirty="0">
                <a:latin typeface="Courier"/>
                <a:ea typeface="Courier"/>
                <a:cs typeface="Courier"/>
                <a:sym typeface="Courier"/>
              </a:rPr>
              <a:t>@SQ SN:1 LN:249250621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M5:1b22b98cdeb4a9304cb5d48026a85128</a:t>
            </a:r>
          </a:p>
          <a:p>
            <a:pPr marL="0" indent="0" defTabSz="420623">
              <a:spcBef>
                <a:spcPts val="200"/>
              </a:spcBef>
              <a:buFont typeface="Arial"/>
              <a:buNone/>
              <a:defRPr sz="1800"/>
            </a:pPr>
            <a:r>
              <a:rPr lang="en-US" sz="920" dirty="0">
                <a:latin typeface="Courier"/>
                <a:ea typeface="Courier"/>
                <a:cs typeface="Courier"/>
                <a:sym typeface="Courier"/>
              </a:rPr>
              <a:t>@SQ SN:2 LN:243199373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M5:a0d9851da00400dec1098a9255ac712e </a:t>
            </a:r>
          </a:p>
          <a:p>
            <a:pPr marL="0" indent="0" defTabSz="420623">
              <a:spcBef>
                <a:spcPts val="200"/>
              </a:spcBef>
              <a:buFont typeface="Arial"/>
              <a:buNone/>
              <a:defRPr sz="1800"/>
            </a:pPr>
            <a:r>
              <a:rPr lang="en-US" sz="920" dirty="0">
                <a:latin typeface="Courier"/>
                <a:ea typeface="Courier"/>
                <a:cs typeface="Courier"/>
                <a:sym typeface="Courier"/>
              </a:rPr>
              <a:t>@SQ SN:3 LN:198022430 AS:NCBI37 </a:t>
            </a:r>
            <a:r>
              <a:rPr lang="en-US" sz="920" dirty="0" err="1">
                <a:latin typeface="Courier"/>
                <a:ea typeface="Courier"/>
                <a:cs typeface="Courier"/>
                <a:sym typeface="Courier"/>
              </a:rPr>
              <a:t>UR:file</a:t>
            </a:r>
            <a:r>
              <a:rPr lang="en-US" sz="920" dirty="0">
                <a:latin typeface="Courier"/>
                <a:ea typeface="Courier"/>
                <a:cs typeface="Courier"/>
                <a:sym typeface="Courier"/>
              </a:rPr>
              <a:t>:/data/local/ref/GATK/human_g1k_v37.fasta M5:fdfd811849cc2fadebc929bb925902e5 </a:t>
            </a:r>
          </a:p>
          <a:p>
            <a:pPr marL="0" indent="0" defTabSz="420623">
              <a:spcBef>
                <a:spcPts val="200"/>
              </a:spcBef>
              <a:buFont typeface="Arial"/>
              <a:buNone/>
              <a:defRPr sz="1800"/>
            </a:pPr>
            <a:r>
              <a:rPr lang="en-US" sz="920" dirty="0">
                <a:latin typeface="Courier"/>
                <a:ea typeface="Courier"/>
                <a:cs typeface="Courier"/>
                <a:sym typeface="Courier"/>
              </a:rPr>
              <a:t>@RG ID:UM0098:1 PL:ILLUMINA PU:HWUSI-EAS1707-615LHAAXX-L001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@RG ID:UM0098:2 PL:ILLUMINA PU:HWUSI-EAS1707-615LHAAXX-L002 LB:80 DT:2010-05-05T20:00:00-0400 SM:SD37743 CN:UMCORE </a:t>
            </a:r>
          </a:p>
          <a:p>
            <a:pPr marL="0" indent="0" defTabSz="420623">
              <a:spcBef>
                <a:spcPts val="200"/>
              </a:spcBef>
              <a:buFont typeface="Arial"/>
              <a:buNone/>
              <a:defRPr sz="1800"/>
            </a:pPr>
            <a:r>
              <a:rPr lang="en-US" sz="920" dirty="0">
                <a:latin typeface="Courier"/>
                <a:ea typeface="Courier"/>
                <a:cs typeface="Courier"/>
                <a:sym typeface="Courier"/>
              </a:rPr>
              <a:t>@PG </a:t>
            </a:r>
            <a:r>
              <a:rPr lang="en-US" sz="920" dirty="0" err="1">
                <a:latin typeface="Courier"/>
                <a:ea typeface="Courier"/>
                <a:cs typeface="Courier"/>
                <a:sym typeface="Courier"/>
              </a:rPr>
              <a:t>ID:bwa</a:t>
            </a:r>
            <a:r>
              <a:rPr lang="en-US" sz="920" dirty="0">
                <a:latin typeface="Courier"/>
                <a:ea typeface="Courier"/>
                <a:cs typeface="Courier"/>
                <a:sym typeface="Courier"/>
              </a:rPr>
              <a:t> VN:0.5.4 </a:t>
            </a:r>
          </a:p>
          <a:p>
            <a:pPr marL="0" indent="0" defTabSz="420623">
              <a:buFont typeface="Arial"/>
              <a:buNone/>
              <a:defRPr sz="1800"/>
            </a:pPr>
            <a:endParaRPr lang="en-US" sz="920" dirty="0">
              <a:latin typeface="Courier"/>
              <a:ea typeface="Courier"/>
              <a:cs typeface="Courier"/>
              <a:sym typeface="Courier"/>
            </a:endParaRPr>
          </a:p>
          <a:p>
            <a:pPr marL="0" indent="0" defTabSz="420623">
              <a:buFont typeface="Arial"/>
              <a:buNone/>
              <a:defRPr sz="1800"/>
            </a:pPr>
            <a:endParaRPr lang="en-US" sz="1472" dirty="0">
              <a:solidFill>
                <a:srgbClr val="0000FF"/>
              </a:solidFill>
            </a:endParaRPr>
          </a:p>
          <a:p>
            <a:pPr marL="0" indent="0" defTabSz="420623">
              <a:spcBef>
                <a:spcPts val="300"/>
              </a:spcBef>
              <a:buFont typeface="Arial"/>
              <a:buNone/>
              <a:defRPr sz="1800"/>
            </a:pPr>
            <a:r>
              <a:rPr lang="en-US" sz="1472" dirty="0">
                <a:solidFill>
                  <a:srgbClr val="0000FF"/>
                </a:solidFill>
              </a:rPr>
              <a:t>ALIGNMENT SECTION</a:t>
            </a:r>
          </a:p>
          <a:p>
            <a:pPr marL="0" indent="0" defTabSz="420623">
              <a:spcBef>
                <a:spcPts val="300"/>
              </a:spcBef>
              <a:buFont typeface="Arial"/>
              <a:buNone/>
              <a:defRPr sz="1800"/>
            </a:pPr>
            <a:endParaRPr lang="en-US" sz="1472" dirty="0">
              <a:solidFill>
                <a:srgbClr val="0000FF"/>
              </a:solidFill>
            </a:endParaRPr>
          </a:p>
          <a:p>
            <a:pPr marL="0" indent="0" defTabSz="420623">
              <a:buFont typeface="Arial"/>
              <a:buNone/>
              <a:defRPr sz="1800"/>
            </a:pPr>
            <a:endParaRPr lang="en-US" sz="920" dirty="0">
              <a:latin typeface="Courier"/>
              <a:ea typeface="Courier"/>
              <a:cs typeface="Courier"/>
              <a:sym typeface="Courier"/>
            </a:endParaRPr>
          </a:p>
          <a:p>
            <a:pPr marL="0" indent="0" defTabSz="420623">
              <a:spcBef>
                <a:spcPts val="200"/>
              </a:spcBef>
              <a:buFont typeface="Arial"/>
              <a:buNone/>
              <a:defRPr sz="1800"/>
            </a:pPr>
            <a:r>
              <a:rPr lang="en-US" sz="920" dirty="0">
                <a:latin typeface="Courier"/>
                <a:ea typeface="Courier"/>
                <a:cs typeface="Courier"/>
                <a:sym typeface="Courier"/>
              </a:rPr>
              <a:t>8_96_444_1622 73 scaffold00005 155754 255 54M * 0 0 ATGTAAAGTATTTCCATGGTACACAGCTTGGTCGTAATGTGATTGCTGAGCCAG C@B5)5CBBCCBCCCBC@@7C&gt;CBCCBCCC;57)8(@B@B&gt;ABBCBC7BCC=&gt; NM:i:0 </a:t>
            </a:r>
          </a:p>
          <a:p>
            <a:pPr marL="0" indent="0" defTabSz="420623">
              <a:spcBef>
                <a:spcPts val="200"/>
              </a:spcBef>
              <a:buFont typeface="Arial"/>
              <a:buNone/>
              <a:defRPr sz="1800"/>
            </a:pPr>
            <a:r>
              <a:rPr lang="en-US" sz="920" dirty="0">
                <a:latin typeface="Courier"/>
                <a:ea typeface="Courier"/>
                <a:cs typeface="Courier"/>
                <a:sym typeface="Courier"/>
              </a:rPr>
              <a:t>8_80_1315_464 81 scaffold00005 155760 255 54M = 154948 0 AGTACCTCCCTGGTACACAGCTTGGTAAAAATGTGATTGCTGAGCCAGACCTTC B?@?BA=&gt;@&gt;&gt;7;ABA?BB@BAA;@BBBBBBAABABBBCABAB?BABA?BBBAB NM:i:0 </a:t>
            </a:r>
          </a:p>
          <a:p>
            <a:pPr marL="0" indent="0" defTabSz="420623">
              <a:spcBef>
                <a:spcPts val="200"/>
              </a:spcBef>
              <a:buFont typeface="Arial"/>
              <a:buNone/>
              <a:defRPr sz="1800"/>
            </a:pPr>
            <a:r>
              <a:rPr lang="en-US" sz="920" dirty="0">
                <a:latin typeface="Courier"/>
                <a:ea typeface="Courier"/>
                <a:cs typeface="Courier"/>
                <a:sym typeface="Courier"/>
              </a:rPr>
              <a:t>8_17_1222_1577 73 scaffold00005 155783 255 40M1116N10M * 0 0 GGTAAAAATGTGATTGCTGAGCCAGACCTTCATCATGCAGTGAGAGACGC BB@BA??&gt;CCBA2AAABBBBBBB8A3@BABA;@A:&gt;B=,;@B=A:BAAAA NM:i:0 XS:A:+ NS:i:0 </a:t>
            </a:r>
          </a:p>
          <a:p>
            <a:pPr marL="0" indent="0" defTabSz="420623">
              <a:spcBef>
                <a:spcPts val="200"/>
              </a:spcBef>
              <a:buFont typeface="Arial"/>
              <a:buNone/>
              <a:defRPr sz="1800"/>
            </a:pPr>
            <a:r>
              <a:rPr lang="en-US" sz="920" dirty="0">
                <a:latin typeface="Courier"/>
                <a:ea typeface="Courier"/>
                <a:cs typeface="Courier"/>
                <a:sym typeface="Courier"/>
              </a:rPr>
              <a:t>8_43_1211_347 73 scaffold00005 155800 255 23M1116N27M * 0 0 TGAGCCAGACCTTCATCATGCAGTGAGAGACGCAAACATGCTGGTATTTG #&gt;8&lt;=&lt;@6/:@9';@7A@@BAAA@BABBBABBB@=&lt;A@BBBBBBBBCCBB NM:i:2 XS:A:+ NS:i:0 </a:t>
            </a:r>
          </a:p>
          <a:p>
            <a:pPr marL="0" indent="0" defTabSz="420623">
              <a:spcBef>
                <a:spcPts val="200"/>
              </a:spcBef>
              <a:buFont typeface="Arial"/>
              <a:buNone/>
              <a:defRPr sz="1800"/>
            </a:pPr>
            <a:r>
              <a:rPr lang="en-US" sz="920" dirty="0">
                <a:latin typeface="Courier"/>
                <a:ea typeface="Courier"/>
                <a:cs typeface="Courier"/>
                <a:sym typeface="Courier"/>
              </a:rPr>
              <a:t>8_32_1091_284 161 scaffold00005 156946 255 54M = 157071 0 CGCAAACATGCTGGTAGCTGTGACACCACATCAACAGCTTGACTATGTTTGTAA BBBBB@AABACBCA8BBBBBABBBB@BBBBBBA@BBBBBBBBBA@:B@AA@=@@ NM:i:0</a:t>
            </a:r>
          </a:p>
        </p:txBody>
      </p:sp>
      <p:sp>
        <p:nvSpPr>
          <p:cNvPr id="8" name="Shape 343"/>
          <p:cNvSpPr/>
          <p:nvPr/>
        </p:nvSpPr>
        <p:spPr>
          <a:xfrm>
            <a:off x="213916" y="6410187"/>
            <a:ext cx="9475797"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r>
              <a:rPr lang="sv-SE" dirty="0"/>
              <a:t>Read </a:t>
            </a:r>
            <a:r>
              <a:rPr dirty="0"/>
              <a:t>name					</a:t>
            </a:r>
          </a:p>
          <a:p>
            <a:pPr lvl="0"/>
            <a:r>
              <a:rPr dirty="0"/>
              <a:t>							</a:t>
            </a:r>
          </a:p>
        </p:txBody>
      </p:sp>
      <p:sp>
        <p:nvSpPr>
          <p:cNvPr id="9" name="Shape 344"/>
          <p:cNvSpPr/>
          <p:nvPr/>
        </p:nvSpPr>
        <p:spPr>
          <a:xfrm flipH="1" flipV="1">
            <a:off x="656537" y="4844394"/>
            <a:ext cx="129525" cy="1471314"/>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0" name="Shape 345"/>
          <p:cNvSpPr/>
          <p:nvPr/>
        </p:nvSpPr>
        <p:spPr>
          <a:xfrm flipH="1" flipV="1">
            <a:off x="1789614" y="4844393"/>
            <a:ext cx="119346" cy="652617"/>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1" name="Shape 348"/>
          <p:cNvSpPr/>
          <p:nvPr/>
        </p:nvSpPr>
        <p:spPr>
          <a:xfrm flipV="1">
            <a:off x="4563741" y="4844394"/>
            <a:ext cx="388074" cy="111014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12" name="TextBox 11"/>
          <p:cNvSpPr txBox="1"/>
          <p:nvPr/>
        </p:nvSpPr>
        <p:spPr>
          <a:xfrm>
            <a:off x="1301769" y="5585204"/>
            <a:ext cx="1531902" cy="369332"/>
          </a:xfrm>
          <a:prstGeom prst="rect">
            <a:avLst/>
          </a:prstGeom>
          <a:noFill/>
        </p:spPr>
        <p:txBody>
          <a:bodyPr wrap="none" rtlCol="0">
            <a:spAutoFit/>
          </a:bodyPr>
          <a:lstStyle/>
          <a:p>
            <a:r>
              <a:rPr lang="en-US" dirty="0"/>
              <a:t>Start position</a:t>
            </a:r>
          </a:p>
        </p:txBody>
      </p:sp>
      <p:sp>
        <p:nvSpPr>
          <p:cNvPr id="13" name="TextBox 12"/>
          <p:cNvSpPr txBox="1"/>
          <p:nvPr/>
        </p:nvSpPr>
        <p:spPr>
          <a:xfrm>
            <a:off x="3985472" y="5946376"/>
            <a:ext cx="1224314" cy="369332"/>
          </a:xfrm>
          <a:prstGeom prst="rect">
            <a:avLst/>
          </a:prstGeom>
          <a:noFill/>
        </p:spPr>
        <p:txBody>
          <a:bodyPr wrap="none" rtlCol="0">
            <a:spAutoFit/>
          </a:bodyPr>
          <a:lstStyle/>
          <a:p>
            <a:r>
              <a:rPr lang="en-US" dirty="0"/>
              <a:t>Sequence</a:t>
            </a:r>
          </a:p>
        </p:txBody>
      </p:sp>
      <p:sp>
        <p:nvSpPr>
          <p:cNvPr id="14" name="TextBox 13"/>
          <p:cNvSpPr txBox="1"/>
          <p:nvPr/>
        </p:nvSpPr>
        <p:spPr>
          <a:xfrm>
            <a:off x="7877497" y="5515720"/>
            <a:ext cx="903087" cy="369332"/>
          </a:xfrm>
          <a:prstGeom prst="rect">
            <a:avLst/>
          </a:prstGeom>
          <a:noFill/>
        </p:spPr>
        <p:txBody>
          <a:bodyPr wrap="none" rtlCol="0">
            <a:spAutoFit/>
          </a:bodyPr>
          <a:lstStyle/>
          <a:p>
            <a:r>
              <a:rPr lang="en-US" dirty="0"/>
              <a:t>Quality</a:t>
            </a:r>
          </a:p>
        </p:txBody>
      </p:sp>
      <p:sp>
        <p:nvSpPr>
          <p:cNvPr id="15" name="Shape 348"/>
          <p:cNvSpPr/>
          <p:nvPr/>
        </p:nvSpPr>
        <p:spPr>
          <a:xfrm flipV="1">
            <a:off x="8409204" y="4941939"/>
            <a:ext cx="196500" cy="57378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Tree>
    <p:extLst>
      <p:ext uri="{BB962C8B-B14F-4D97-AF65-F5344CB8AC3E}">
        <p14:creationId xmlns:p14="http://schemas.microsoft.com/office/powerpoint/2010/main" val="376537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20000"/>
          </a:bodyPr>
          <a:lstStyle/>
          <a:p>
            <a:pPr marL="0" indent="0">
              <a:buNone/>
            </a:pPr>
            <a:endParaRPr lang="en-US" dirty="0"/>
          </a:p>
          <a:p>
            <a:r>
              <a:rPr lang="en-US" dirty="0"/>
              <a:t>Link information of </a:t>
            </a:r>
            <a:r>
              <a:rPr lang="en-US" i="1" dirty="0"/>
              <a:t>sample id</a:t>
            </a:r>
            <a:r>
              <a:rPr lang="en-US" dirty="0"/>
              <a:t>, </a:t>
            </a:r>
            <a:r>
              <a:rPr lang="en-US" i="1" dirty="0"/>
              <a:t>library prep</a:t>
            </a:r>
            <a:r>
              <a:rPr lang="en-US" dirty="0"/>
              <a:t>, </a:t>
            </a:r>
            <a:r>
              <a:rPr lang="en-US" i="1" dirty="0" err="1"/>
              <a:t>flowcell</a:t>
            </a:r>
            <a:r>
              <a:rPr lang="en-US" dirty="0"/>
              <a:t> and </a:t>
            </a:r>
            <a:r>
              <a:rPr lang="en-US" i="1" dirty="0"/>
              <a:t>sequencing runs</a:t>
            </a:r>
            <a:r>
              <a:rPr lang="en-US" dirty="0"/>
              <a:t> to </a:t>
            </a:r>
            <a:r>
              <a:rPr lang="en-US" dirty="0" err="1"/>
              <a:t>fastq</a:t>
            </a:r>
            <a:r>
              <a:rPr lang="en-US" dirty="0"/>
              <a:t> file. </a:t>
            </a:r>
          </a:p>
          <a:p>
            <a:endParaRPr lang="en-US" dirty="0"/>
          </a:p>
          <a:p>
            <a:r>
              <a:rPr lang="en-US" dirty="0"/>
              <a:t>Good for error tracking!</a:t>
            </a:r>
          </a:p>
          <a:p>
            <a:endParaRPr lang="en-US" dirty="0"/>
          </a:p>
          <a:p>
            <a:r>
              <a:rPr lang="en-US" dirty="0"/>
              <a:t>Detailed description in tutorial or https://</a:t>
            </a:r>
            <a:r>
              <a:rPr lang="en-US" dirty="0" err="1"/>
              <a:t>gatkforums.broadinstitute.org</a:t>
            </a:r>
            <a:r>
              <a:rPr lang="en-US" dirty="0"/>
              <a:t>/</a:t>
            </a:r>
            <a:r>
              <a:rPr lang="en-US" dirty="0" err="1"/>
              <a:t>gatk</a:t>
            </a:r>
            <a:r>
              <a:rPr lang="en-US" dirty="0"/>
              <a:t>/discussion/6472/read-groups</a:t>
            </a:r>
          </a:p>
          <a:p>
            <a:endParaRPr lang="en-US" dirty="0"/>
          </a:p>
          <a:p>
            <a:pPr marL="400050" lvl="1" indent="0">
              <a:buNone/>
            </a:pPr>
            <a:r>
              <a:rPr lang="en-US" b="1" dirty="0"/>
              <a:t>RGID</a:t>
            </a:r>
            <a:r>
              <a:rPr lang="en-US" dirty="0"/>
              <a:t> = Read group identifier </a:t>
            </a:r>
            <a:r>
              <a:rPr lang="en-US" i="1" dirty="0"/>
              <a:t>usually derived from the combination of the sample id and run id</a:t>
            </a:r>
          </a:p>
          <a:p>
            <a:pPr marL="400050" lvl="1" indent="0">
              <a:buNone/>
            </a:pPr>
            <a:r>
              <a:rPr lang="en-US" b="1" dirty="0"/>
              <a:t>RGLB</a:t>
            </a:r>
            <a:r>
              <a:rPr lang="en-US" dirty="0"/>
              <a:t> = Library prep identifier</a:t>
            </a:r>
          </a:p>
          <a:p>
            <a:pPr marL="400050" lvl="1" indent="0">
              <a:buNone/>
            </a:pPr>
            <a:r>
              <a:rPr lang="en-US" b="1" dirty="0"/>
              <a:t>RGPL</a:t>
            </a:r>
            <a:r>
              <a:rPr lang="en-US" dirty="0"/>
              <a:t> = Platform (for us ILLUMINA)</a:t>
            </a:r>
          </a:p>
          <a:p>
            <a:pPr marL="400050" lvl="1" indent="0">
              <a:buNone/>
            </a:pPr>
            <a:r>
              <a:rPr lang="en-US" b="1" dirty="0"/>
              <a:t>RGPU</a:t>
            </a:r>
            <a:r>
              <a:rPr lang="en-US" dirty="0"/>
              <a:t> = Run identifier </a:t>
            </a:r>
            <a:r>
              <a:rPr lang="en-US" i="1" dirty="0"/>
              <a:t>usually barcode of </a:t>
            </a:r>
            <a:r>
              <a:rPr lang="en-US" i="1" dirty="0" err="1"/>
              <a:t>flowcell</a:t>
            </a:r>
            <a:endParaRPr lang="en-US" i="1" dirty="0"/>
          </a:p>
          <a:p>
            <a:pPr marL="400050" lvl="1" indent="0">
              <a:buNone/>
            </a:pPr>
            <a:r>
              <a:rPr lang="en-US" b="1" dirty="0"/>
              <a:t>RGSM</a:t>
            </a:r>
            <a:r>
              <a:rPr lang="en-US" dirty="0"/>
              <a:t> = Sample name</a:t>
            </a:r>
          </a:p>
          <a:p>
            <a:endParaRPr lang="en-US" i="1" dirty="0"/>
          </a:p>
          <a:p>
            <a:endParaRPr lang="en-US" dirty="0"/>
          </a:p>
        </p:txBody>
      </p:sp>
      <p:sp>
        <p:nvSpPr>
          <p:cNvPr id="3" name="Title 2"/>
          <p:cNvSpPr>
            <a:spLocks noGrp="1"/>
          </p:cNvSpPr>
          <p:nvPr>
            <p:ph type="title"/>
          </p:nvPr>
        </p:nvSpPr>
        <p:spPr/>
        <p:txBody>
          <a:bodyPr/>
          <a:lstStyle/>
          <a:p>
            <a:r>
              <a:rPr lang="en-US" dirty="0"/>
              <a:t>Read groups</a:t>
            </a:r>
          </a:p>
        </p:txBody>
      </p:sp>
    </p:spTree>
    <p:extLst>
      <p:ext uri="{BB962C8B-B14F-4D97-AF65-F5344CB8AC3E}">
        <p14:creationId xmlns:p14="http://schemas.microsoft.com/office/powerpoint/2010/main" val="1782973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Bam file is a binary representation of the Sam file</a:t>
            </a:r>
            <a:endParaRPr lang="en-US" sz="3200" i="1" dirty="0"/>
          </a:p>
          <a:p>
            <a:endParaRPr lang="en-US" sz="3200" dirty="0"/>
          </a:p>
        </p:txBody>
      </p:sp>
      <p:sp>
        <p:nvSpPr>
          <p:cNvPr id="3" name="Title 2"/>
          <p:cNvSpPr>
            <a:spLocks noGrp="1"/>
          </p:cNvSpPr>
          <p:nvPr>
            <p:ph type="title"/>
          </p:nvPr>
        </p:nvSpPr>
        <p:spPr/>
        <p:txBody>
          <a:bodyPr/>
          <a:lstStyle/>
          <a:p>
            <a:r>
              <a:rPr lang="en-US" dirty="0"/>
              <a:t>Convert to Bam </a:t>
            </a:r>
          </a:p>
        </p:txBody>
      </p:sp>
    </p:spTree>
    <p:extLst>
      <p:ext uri="{BB962C8B-B14F-4D97-AF65-F5344CB8AC3E}">
        <p14:creationId xmlns:p14="http://schemas.microsoft.com/office/powerpoint/2010/main" val="408589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3E2D1A4-69E5-1F49-958B-E4C0E0C3C5ED}"/>
              </a:ext>
            </a:extLst>
          </p:cNvPr>
          <p:cNvSpPr>
            <a:spLocks noGrp="1"/>
          </p:cNvSpPr>
          <p:nvPr>
            <p:ph type="title"/>
          </p:nvPr>
        </p:nvSpPr>
        <p:spPr>
          <a:xfrm>
            <a:off x="252000" y="637816"/>
            <a:ext cx="6242400" cy="745200"/>
          </a:xfrm>
        </p:spPr>
        <p:txBody>
          <a:bodyPr/>
          <a:lstStyle/>
          <a:p>
            <a:r>
              <a:rPr lang="en-GB" sz="2800" dirty="0"/>
              <a:t>Basic variant calling workflow</a:t>
            </a:r>
          </a:p>
        </p:txBody>
      </p:sp>
      <p:graphicFrame>
        <p:nvGraphicFramePr>
          <p:cNvPr id="4" name="Content Placeholder 3">
            <a:extLst>
              <a:ext uri="{FF2B5EF4-FFF2-40B4-BE49-F238E27FC236}">
                <a16:creationId xmlns:a16="http://schemas.microsoft.com/office/drawing/2014/main" id="{A2223707-F764-4140-A370-E330EAA4B80B}"/>
              </a:ext>
            </a:extLst>
          </p:cNvPr>
          <p:cNvGraphicFramePr>
            <a:graphicFrameLocks noGrp="1"/>
          </p:cNvGraphicFramePr>
          <p:nvPr>
            <p:ph idx="1"/>
            <p:extLst>
              <p:ext uri="{D42A27DB-BD31-4B8C-83A1-F6EECF244321}">
                <p14:modId xmlns:p14="http://schemas.microsoft.com/office/powerpoint/2010/main" val="2594875357"/>
              </p:ext>
            </p:extLst>
          </p:nvPr>
        </p:nvGraphicFramePr>
        <p:xfrm>
          <a:off x="252413" y="1576388"/>
          <a:ext cx="8639175"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84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400050" lvl="2"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...GTGCGTAGACTGCTAGATCGAAGA...</a:t>
            </a:r>
          </a:p>
          <a:p>
            <a:pPr marL="0" lvl="1" indent="0" algn="ctr">
              <a:buNone/>
            </a:pPr>
            <a:r>
              <a:rPr lang="en-US" dirty="0">
                <a:cs typeface="Courier"/>
              </a:rPr>
              <a:t>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a:t>Variant calling</a:t>
            </a:r>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64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bg-BG" i="1" dirty="0" smtClean="0">
                              <a:latin typeface="Cambria Math" panose="02040503050406030204" pitchFamily="18" charset="0"/>
                            </a:rPr>
                          </m:ctrlPr>
                        </m:fPr>
                        <m:num>
                          <m:r>
                            <a:rPr lang="en-US" i="1" dirty="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sv-SE" b="0" i="1" dirty="0" smtClean="0">
                              <a:latin typeface="Cambria Math" panose="02040503050406030204" pitchFamily="18" charset="0"/>
                            </a:rPr>
                            <m:t>𝑎𝑙𝑙𝑒𝑙𝑠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panose="02040503050406030204" pitchFamily="18" charset="0"/>
                        </a:rPr>
                        <m:t>𝑎𝑙𝑡𝑒𝑟𝑛𝑎𝑡𝑖𝑣𝑒</m:t>
                      </m:r>
                      <m:r>
                        <a:rPr lang="sv-SE" b="0" i="1" dirty="0" smtClean="0">
                          <a:latin typeface="Cambria Math" panose="02040503050406030204" pitchFamily="18"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64926"/>
              </a:xfrm>
              <a:prstGeom prst="rect">
                <a:avLst/>
              </a:prstGeom>
              <a:blipFill>
                <a:blip r:embed="rId3"/>
                <a:stretch>
                  <a:fillRect b="-9434"/>
                </a:stretch>
              </a:blipFill>
            </p:spPr>
            <p:txBody>
              <a:bodyPr/>
              <a:lstStyle/>
              <a:p>
                <a:r>
                  <a:rPr lang="en-GB">
                    <a:noFill/>
                  </a:rPr>
                  <a:t> </a:t>
                </a:r>
              </a:p>
            </p:txBody>
          </p:sp>
        </mc:Fallback>
      </mc:AlternateContent>
    </p:spTree>
    <p:extLst>
      <p:ext uri="{BB962C8B-B14F-4D97-AF65-F5344CB8AC3E}">
        <p14:creationId xmlns:p14="http://schemas.microsoft.com/office/powerpoint/2010/main" val="2217043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a:t>Variant Calling</a:t>
            </a:r>
            <a:br>
              <a:rPr lang="en-US" dirty="0"/>
            </a:br>
            <a:r>
              <a:rPr lang="en-US" dirty="0" err="1"/>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83602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8CDB2A95-F617-4F4D-8C99-1BDD3723D7DE}"/>
              </a:ext>
            </a:extLst>
          </p:cNvPr>
          <p:cNvSpPr>
            <a:spLocks noGrp="1"/>
          </p:cNvSpPr>
          <p:nvPr>
            <p:ph type="title"/>
          </p:nvPr>
        </p:nvSpPr>
        <p:spPr/>
        <p:txBody>
          <a:bodyPr/>
          <a:lstStyle/>
          <a:p>
            <a:r>
              <a:rPr lang="en-GB" sz="3600" dirty="0"/>
              <a:t>Variant Call Format (VCF)</a:t>
            </a:r>
          </a:p>
        </p:txBody>
      </p:sp>
      <p:pic>
        <p:nvPicPr>
          <p:cNvPr id="7" name="Bildobjekt 6">
            <a:extLst>
              <a:ext uri="{FF2B5EF4-FFF2-40B4-BE49-F238E27FC236}">
                <a16:creationId xmlns:a16="http://schemas.microsoft.com/office/drawing/2014/main" id="{82474C98-31DB-C94C-BD41-96165AB86E9B}"/>
              </a:ext>
            </a:extLst>
          </p:cNvPr>
          <p:cNvPicPr>
            <a:picLocks noChangeAspect="1"/>
          </p:cNvPicPr>
          <p:nvPr/>
        </p:nvPicPr>
        <p:blipFill rotWithShape="1">
          <a:blip r:embed="rId2"/>
          <a:srcRect t="20944"/>
          <a:stretch/>
        </p:blipFill>
        <p:spPr>
          <a:xfrm>
            <a:off x="2354886" y="1713052"/>
            <a:ext cx="4960315" cy="4618780"/>
          </a:xfrm>
          <a:prstGeom prst="rect">
            <a:avLst/>
          </a:prstGeom>
        </p:spPr>
      </p:pic>
    </p:spTree>
    <p:extLst>
      <p:ext uri="{BB962C8B-B14F-4D97-AF65-F5344CB8AC3E}">
        <p14:creationId xmlns:p14="http://schemas.microsoft.com/office/powerpoint/2010/main" val="386752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600" dirty="0"/>
              <a:t>Variant Call Format (VCF)</a:t>
            </a:r>
            <a:endParaRPr lang="en-US" sz="3600" dirty="0"/>
          </a:p>
        </p:txBody>
      </p:sp>
      <p:sp>
        <p:nvSpPr>
          <p:cNvPr id="9" name="Rektangel 8">
            <a:extLst>
              <a:ext uri="{FF2B5EF4-FFF2-40B4-BE49-F238E27FC236}">
                <a16:creationId xmlns:a16="http://schemas.microsoft.com/office/drawing/2014/main" id="{03B4F73D-5B88-A148-87C4-E1AB089BCAFD}"/>
              </a:ext>
            </a:extLst>
          </p:cNvPr>
          <p:cNvSpPr/>
          <p:nvPr/>
        </p:nvSpPr>
        <p:spPr>
          <a:xfrm>
            <a:off x="0" y="1715764"/>
            <a:ext cx="8892000" cy="3477875"/>
          </a:xfrm>
          <a:prstGeom prst="rect">
            <a:avLst/>
          </a:prstGeom>
        </p:spPr>
        <p:txBody>
          <a:bodyPr wrap="square">
            <a:spAutoFit/>
          </a:bodyPr>
          <a:lstStyle/>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fileformat</a:t>
            </a:r>
            <a:r>
              <a:rPr lang="en-GB" sz="1000" dirty="0">
                <a:latin typeface="Courier New" panose="02070309020205020404" pitchFamily="49" charset="0"/>
                <a:cs typeface="Courier New" panose="02070309020205020404" pitchFamily="49" charset="0"/>
              </a:rPr>
              <a:t>=VCFv4.3</a:t>
            </a:r>
          </a:p>
          <a:p>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fileDate</a:t>
            </a:r>
            <a:r>
              <a:rPr lang="en-GB" sz="1000" dirty="0">
                <a:latin typeface="Courier New" panose="02070309020205020404" pitchFamily="49" charset="0"/>
                <a:cs typeface="Courier New" panose="02070309020205020404" pitchFamily="49" charset="0"/>
              </a:rPr>
              <a:t>=20090805</a:t>
            </a:r>
          </a:p>
          <a:p>
            <a:r>
              <a:rPr lang="en-GB" sz="1000" dirty="0">
                <a:latin typeface="Courier New" panose="02070309020205020404" pitchFamily="49" charset="0"/>
                <a:cs typeface="Courier New" panose="02070309020205020404" pitchFamily="49" charset="0"/>
              </a:rPr>
              <a:t>##source=myImputationProgramV3.1</a:t>
            </a:r>
          </a:p>
          <a:p>
            <a:r>
              <a:rPr lang="en-GB" sz="1000" dirty="0">
                <a:latin typeface="Courier New" panose="02070309020205020404" pitchFamily="49" charset="0"/>
                <a:cs typeface="Courier New" panose="02070309020205020404" pitchFamily="49" charset="0"/>
              </a:rPr>
              <a:t>##reference=file:///</a:t>
            </a:r>
            <a:r>
              <a:rPr lang="en-GB" sz="1000" dirty="0" err="1">
                <a:latin typeface="Courier New" panose="02070309020205020404" pitchFamily="49" charset="0"/>
                <a:cs typeface="Courier New" panose="02070309020205020404" pitchFamily="49" charset="0"/>
              </a:rPr>
              <a:t>seq</a:t>
            </a:r>
            <a:r>
              <a:rPr lang="en-GB" sz="1000" dirty="0">
                <a:latin typeface="Courier New" panose="02070309020205020404" pitchFamily="49" charset="0"/>
                <a:cs typeface="Courier New" panose="02070309020205020404" pitchFamily="49" charset="0"/>
              </a:rPr>
              <a:t>/references/1000GenomesPilot-NCBI36.fasta</a:t>
            </a:r>
          </a:p>
          <a:p>
            <a:r>
              <a:rPr lang="en-GB" sz="1000" dirty="0">
                <a:latin typeface="Courier New" panose="02070309020205020404" pitchFamily="49" charset="0"/>
                <a:cs typeface="Courier New" panose="02070309020205020404" pitchFamily="49" charset="0"/>
              </a:rPr>
              <a:t>##contig=&lt;ID=20,length=62435964,assembly=B36,md5=f126cdf8a6e0c7f379d618ff66beb2da,species="Homo sapiens”... ##phasing=partial</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NS,Number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="Number of Samples With Data"&gt;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="Total Depth"&gt;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AF,Number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A,Type</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Float,Description</a:t>
            </a:r>
            <a:r>
              <a:rPr lang="en-GB" sz="1000" dirty="0">
                <a:latin typeface="Courier New" panose="02070309020205020404" pitchFamily="49" charset="0"/>
                <a:cs typeface="Courier New" panose="02070309020205020404" pitchFamily="49" charset="0"/>
              </a:rPr>
              <a:t>="Allele Frequency"&gt;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AA,Number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="Ancestral Allele"&gt;</a:t>
            </a:r>
          </a:p>
          <a:p>
            <a:r>
              <a:rPr lang="en-GB" sz="1000" dirty="0">
                <a:latin typeface="Courier New" panose="02070309020205020404" pitchFamily="49" charset="0"/>
                <a:cs typeface="Courier New" panose="02070309020205020404" pitchFamily="49" charset="0"/>
              </a:rPr>
              <a:t>##INFO=&lt;ID=</a:t>
            </a:r>
            <a:r>
              <a:rPr lang="en-GB" sz="1000" dirty="0" err="1">
                <a:latin typeface="Courier New" panose="02070309020205020404" pitchFamily="49" charset="0"/>
                <a:cs typeface="Courier New" panose="02070309020205020404" pitchFamily="49" charset="0"/>
              </a:rPr>
              <a:t>DB,Number</a:t>
            </a:r>
            <a:r>
              <a:rPr lang="en-GB" sz="1000" dirty="0">
                <a:latin typeface="Courier New" panose="02070309020205020404" pitchFamily="49" charset="0"/>
                <a:cs typeface="Courier New" panose="02070309020205020404" pitchFamily="49" charset="0"/>
              </a:rPr>
              <a:t>=0,Type=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dbSNP</a:t>
            </a:r>
            <a:r>
              <a:rPr lang="en-GB" sz="1000" dirty="0">
                <a:latin typeface="Courier New" panose="02070309020205020404" pitchFamily="49" charset="0"/>
                <a:cs typeface="Courier New" panose="02070309020205020404" pitchFamily="49" charset="0"/>
              </a:rPr>
              <a:t> membership, build 129"&gt;</a:t>
            </a:r>
          </a:p>
          <a:p>
            <a:r>
              <a:rPr lang="en-GB" sz="1000" dirty="0">
                <a:latin typeface="Courier New" panose="02070309020205020404" pitchFamily="49" charset="0"/>
                <a:cs typeface="Courier New" panose="02070309020205020404" pitchFamily="49" charset="0"/>
              </a:rPr>
              <a:t>##INFO=&lt;ID=H2,Number=0,Type=</a:t>
            </a:r>
            <a:r>
              <a:rPr lang="en-GB" sz="1000" dirty="0" err="1">
                <a:latin typeface="Courier New" panose="02070309020205020404" pitchFamily="49" charset="0"/>
                <a:cs typeface="Courier New" panose="02070309020205020404" pitchFamily="49" charset="0"/>
              </a:rPr>
              <a:t>Flag,Description</a:t>
            </a:r>
            <a:r>
              <a:rPr lang="en-GB" sz="1000" dirty="0">
                <a:latin typeface="Courier New" panose="02070309020205020404" pitchFamily="49" charset="0"/>
                <a:cs typeface="Courier New" panose="02070309020205020404" pitchFamily="49" charset="0"/>
              </a:rPr>
              <a:t>="HapMap2 membership"&gt;</a:t>
            </a:r>
          </a:p>
          <a:p>
            <a:r>
              <a:rPr lang="en-GB" sz="1000" dirty="0">
                <a:latin typeface="Courier New" panose="02070309020205020404" pitchFamily="49" charset="0"/>
                <a:cs typeface="Courier New" panose="02070309020205020404" pitchFamily="49" charset="0"/>
              </a:rPr>
              <a:t>##FILTER=&lt;ID=q10,Description="Quality below 10"&gt;</a:t>
            </a:r>
          </a:p>
          <a:p>
            <a:r>
              <a:rPr lang="en-GB" sz="1000" dirty="0">
                <a:latin typeface="Courier New" panose="02070309020205020404" pitchFamily="49" charset="0"/>
                <a:cs typeface="Courier New" panose="02070309020205020404" pitchFamily="49" charset="0"/>
              </a:rPr>
              <a:t>##FILTER=&lt;ID=s50,Description="Less than 50% of samples have data"&gt;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GT,Number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String,Description</a:t>
            </a:r>
            <a:r>
              <a:rPr lang="en-GB" sz="1000" dirty="0">
                <a:latin typeface="Courier New" panose="02070309020205020404" pitchFamily="49" charset="0"/>
                <a:cs typeface="Courier New" panose="02070309020205020404" pitchFamily="49" charset="0"/>
              </a:rPr>
              <a:t>="Genotype"&gt;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GQ,Number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="Genotype Quality"&gt;</a:t>
            </a:r>
          </a:p>
          <a:p>
            <a:r>
              <a:rPr lang="en-GB" sz="1000" dirty="0">
                <a:latin typeface="Courier New" panose="02070309020205020404" pitchFamily="49" charset="0"/>
                <a:cs typeface="Courier New" panose="02070309020205020404" pitchFamily="49" charset="0"/>
              </a:rPr>
              <a:t>##FORMAT=&lt;ID=</a:t>
            </a:r>
            <a:r>
              <a:rPr lang="en-GB" sz="1000" dirty="0" err="1">
                <a:latin typeface="Courier New" panose="02070309020205020404" pitchFamily="49" charset="0"/>
                <a:cs typeface="Courier New" panose="02070309020205020404" pitchFamily="49" charset="0"/>
              </a:rPr>
              <a:t>DP,Number</a:t>
            </a:r>
            <a:r>
              <a:rPr lang="en-GB" sz="1000" dirty="0">
                <a:latin typeface="Courier New" panose="02070309020205020404" pitchFamily="49" charset="0"/>
                <a:cs typeface="Courier New" panose="02070309020205020404" pitchFamily="49" charset="0"/>
              </a:rPr>
              <a:t>=1,Type=</a:t>
            </a:r>
            <a:r>
              <a:rPr lang="en-GB" sz="1000" dirty="0" err="1">
                <a:latin typeface="Courier New" panose="02070309020205020404" pitchFamily="49" charset="0"/>
                <a:cs typeface="Courier New" panose="02070309020205020404" pitchFamily="49" charset="0"/>
              </a:rPr>
              <a:t>Integer,Description</a:t>
            </a:r>
            <a:r>
              <a:rPr lang="en-GB" sz="1000" dirty="0">
                <a:latin typeface="Courier New" panose="02070309020205020404" pitchFamily="49" charset="0"/>
                <a:cs typeface="Courier New" panose="02070309020205020404" pitchFamily="49" charset="0"/>
              </a:rPr>
              <a:t>="Read Depth"&gt;</a:t>
            </a:r>
          </a:p>
          <a:p>
            <a:r>
              <a:rPr lang="en-GB" sz="1000" dirty="0">
                <a:latin typeface="Courier New" panose="02070309020205020404" pitchFamily="49" charset="0"/>
                <a:cs typeface="Courier New" panose="02070309020205020404" pitchFamily="49" charset="0"/>
              </a:rPr>
              <a:t>#CHROM POS     ID        REF ALT    QUAL FILTER INFO	             	FORMAT    NA00001   NA00002   NA00003</a:t>
            </a:r>
          </a:p>
          <a:p>
            <a:pPr marL="228600" indent="-228600">
              <a:buAutoNum type="arabicPlain" startAt="20"/>
            </a:pPr>
            <a:r>
              <a:rPr lang="en-GB" sz="1000" dirty="0">
                <a:latin typeface="Courier New" panose="02070309020205020404" pitchFamily="49" charset="0"/>
                <a:cs typeface="Courier New" panose="02070309020205020404" pitchFamily="49" charset="0"/>
              </a:rPr>
              <a:t>    14370   rs6054257 G   A      29   PASS   NS=3;DP=14;AF=0.5;DB;H2 GT:GQ:DP  0|0:48:1  1|0:48:8  1|1:43:5</a:t>
            </a:r>
          </a:p>
          <a:p>
            <a:r>
              <a:rPr lang="en-GB" sz="1000" dirty="0">
                <a:latin typeface="Courier New" panose="02070309020205020404" pitchFamily="49" charset="0"/>
                <a:cs typeface="Courier New" panose="02070309020205020404" pitchFamily="49" charset="0"/>
              </a:rPr>
              <a:t>20     17330   .         T   A      3    q10    NS=3;DP=11;AF=0.017     GT:GQ:DP  0|0:49:3  0|1:3:5   0|0:41:3</a:t>
            </a:r>
          </a:p>
          <a:p>
            <a:r>
              <a:rPr lang="en-GB" sz="1000" dirty="0">
                <a:latin typeface="Courier New" panose="02070309020205020404" pitchFamily="49" charset="0"/>
                <a:cs typeface="Courier New" panose="02070309020205020404" pitchFamily="49" charset="0"/>
              </a:rPr>
              <a:t>20     1230237 .         T   .      47   PASS   NS=3;DP=13;AA=T         GT:GQ:DP  0|0:54:7  0|0:48:4  0|0:61:2</a:t>
            </a:r>
          </a:p>
          <a:p>
            <a:r>
              <a:rPr lang="en-GB" sz="1000" dirty="0">
                <a:latin typeface="Courier New" panose="02070309020205020404" pitchFamily="49" charset="0"/>
                <a:cs typeface="Courier New" panose="02070309020205020404" pitchFamily="49" charset="0"/>
              </a:rPr>
              <a:t>20     1234567 microsat1 GTC G,GTCT 50   PASS   NS=3;DP=9;AA=G          GT:GQ:DP  0|1:35:4  0|2:17:2  1|1:40:3</a:t>
            </a:r>
          </a:p>
        </p:txBody>
      </p:sp>
    </p:spTree>
    <p:extLst>
      <p:ext uri="{BB962C8B-B14F-4D97-AF65-F5344CB8AC3E}">
        <p14:creationId xmlns:p14="http://schemas.microsoft.com/office/powerpoint/2010/main" val="51126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a:t>Genome Reference Consortium</a:t>
            </a:r>
          </a:p>
          <a:p>
            <a:r>
              <a:rPr lang="en-US" dirty="0"/>
              <a:t>A mosaic nucleic acid sequence</a:t>
            </a:r>
          </a:p>
          <a:p>
            <a:pPr lvl="1"/>
            <a:r>
              <a:rPr lang="en-US" sz="1600" dirty="0">
                <a:cs typeface="Courier"/>
              </a:rPr>
              <a:t>...GTGCGTAGACTGCTAGATCGAAGA...</a:t>
            </a:r>
            <a:endParaRPr lang="en-US" dirty="0">
              <a:cs typeface="Courier"/>
            </a:endParaRPr>
          </a:p>
          <a:p>
            <a:pPr lvl="1"/>
            <a:endParaRPr lang="en-US" dirty="0">
              <a:cs typeface="Courier"/>
            </a:endParaRPr>
          </a:p>
          <a:p>
            <a:pPr lvl="1"/>
            <a:endParaRPr lang="en-US" dirty="0">
              <a:cs typeface="Courier"/>
            </a:endParaRPr>
          </a:p>
          <a:p>
            <a:pPr lvl="1"/>
            <a:endParaRPr lang="en-US" dirty="0">
              <a:cs typeface="Courier"/>
            </a:endParaRPr>
          </a:p>
          <a:p>
            <a:r>
              <a:rPr lang="en-US" dirty="0">
                <a:cs typeface="Courier"/>
              </a:rPr>
              <a:t>What changes between versions?</a:t>
            </a:r>
          </a:p>
          <a:p>
            <a:pPr lvl="1"/>
            <a:r>
              <a:rPr lang="en-US" dirty="0">
                <a:cs typeface="Courier"/>
              </a:rPr>
              <a:t>First version: 150,000 gaps</a:t>
            </a:r>
          </a:p>
          <a:p>
            <a:pPr lvl="1"/>
            <a:r>
              <a:rPr lang="en-US" dirty="0">
                <a:cs typeface="Courier"/>
              </a:rPr>
              <a:t>HG19: 250 gaps</a:t>
            </a:r>
          </a:p>
        </p:txBody>
      </p:sp>
      <p:sp>
        <p:nvSpPr>
          <p:cNvPr id="3" name="Title 2"/>
          <p:cNvSpPr>
            <a:spLocks noGrp="1"/>
          </p:cNvSpPr>
          <p:nvPr>
            <p:ph type="title"/>
          </p:nvPr>
        </p:nvSpPr>
        <p:spPr/>
        <p:txBody>
          <a:bodyPr/>
          <a:lstStyle/>
          <a:p>
            <a:r>
              <a:rPr lang="en-US" dirty="0"/>
              <a:t>Reference genome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30</a:t>
            </a:fld>
            <a:endParaRPr lang="sv-SE"/>
          </a:p>
        </p:txBody>
      </p:sp>
      <p:sp>
        <p:nvSpPr>
          <p:cNvPr id="5" name="Content Placeholder 2"/>
          <p:cNvSpPr>
            <a:spLocks noGrp="1"/>
          </p:cNvSpPr>
          <p:nvPr>
            <p:ph idx="1"/>
          </p:nvPr>
        </p:nvSpPr>
        <p:spPr>
          <a:xfrm>
            <a:off x="307884" y="1586619"/>
            <a:ext cx="8543861" cy="4952293"/>
          </a:xfrm>
        </p:spPr>
        <p:txBody>
          <a:bodyPr/>
          <a:lstStyle/>
          <a:p>
            <a:r>
              <a:rPr lang="en-US" dirty="0"/>
              <a:t>Most large files we work with need an index</a:t>
            </a:r>
          </a:p>
          <a:p>
            <a:endParaRPr lang="en-US" dirty="0"/>
          </a:p>
          <a:p>
            <a:r>
              <a:rPr lang="en-US" dirty="0"/>
              <a:t>Different index for different file-types</a:t>
            </a:r>
          </a:p>
          <a:p>
            <a:endParaRPr lang="en-US" dirty="0"/>
          </a:p>
          <a:p>
            <a:r>
              <a:rPr lang="en-US" dirty="0" err="1"/>
              <a:t>Bwa</a:t>
            </a:r>
            <a:r>
              <a:rPr lang="en-US" dirty="0"/>
              <a:t> index creates one set of index for the reference that it needs for performing alignment</a:t>
            </a:r>
          </a:p>
          <a:p>
            <a:endParaRPr lang="en-US" dirty="0"/>
          </a:p>
          <a:p>
            <a:r>
              <a:rPr lang="en-US" dirty="0"/>
              <a:t>Other programs like </a:t>
            </a:r>
            <a:r>
              <a:rPr lang="en-US" dirty="0" err="1"/>
              <a:t>samtools</a:t>
            </a:r>
            <a:r>
              <a:rPr lang="en-US" dirty="0"/>
              <a:t> produce other types of index for .</a:t>
            </a:r>
            <a:r>
              <a:rPr lang="en-US" dirty="0" err="1"/>
              <a:t>fasta</a:t>
            </a:r>
            <a:r>
              <a:rPr lang="en-US" dirty="0"/>
              <a:t> and .bam files needed by other programs</a:t>
            </a:r>
          </a:p>
        </p:txBody>
      </p:sp>
    </p:spTree>
    <p:extLst>
      <p:ext uri="{BB962C8B-B14F-4D97-AF65-F5344CB8AC3E}">
        <p14:creationId xmlns:p14="http://schemas.microsoft.com/office/powerpoint/2010/main" val="1708175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999" y="284767"/>
            <a:ext cx="7355432" cy="745200"/>
          </a:xfrm>
        </p:spPr>
        <p:txBody>
          <a:bodyPr/>
          <a:lstStyle/>
          <a:p>
            <a:r>
              <a:rPr lang="en-US" sz="3600" dirty="0"/>
              <a:t>Workflow conventions</a:t>
            </a:r>
          </a:p>
        </p:txBody>
      </p:sp>
      <p:sp>
        <p:nvSpPr>
          <p:cNvPr id="10" name="Shape 571"/>
          <p:cNvSpPr txBox="1">
            <a:spLocks/>
          </p:cNvSpPr>
          <p:nvPr/>
        </p:nvSpPr>
        <p:spPr>
          <a:xfrm>
            <a:off x="634482" y="2200686"/>
            <a:ext cx="7893697"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en-US" sz="2400" dirty="0"/>
              <a:t>create a new output file in each process</a:t>
            </a:r>
          </a:p>
          <a:p>
            <a:pPr>
              <a:defRPr sz="1800"/>
            </a:pPr>
            <a:endParaRPr lang="sv-SE" sz="2400" dirty="0"/>
          </a:p>
          <a:p>
            <a:pPr>
              <a:defRPr sz="1800"/>
            </a:pPr>
            <a:r>
              <a:rPr lang="sv-SE" sz="2400" dirty="0" err="1"/>
              <a:t>Use</a:t>
            </a:r>
            <a:r>
              <a:rPr lang="sv-SE" sz="2400" dirty="0"/>
              <a:t> informative </a:t>
            </a:r>
            <a:r>
              <a:rPr lang="sv-SE" sz="2400" dirty="0" err="1"/>
              <a:t>file</a:t>
            </a:r>
            <a:r>
              <a:rPr lang="sv-SE" sz="2400" dirty="0"/>
              <a:t> </a:t>
            </a:r>
            <a:r>
              <a:rPr lang="sv-SE" sz="2400" dirty="0" err="1"/>
              <a:t>names</a:t>
            </a:r>
            <a:endParaRPr lang="sv-SE" sz="2400" dirty="0"/>
          </a:p>
          <a:p>
            <a:pPr marL="0" indent="0">
              <a:buFont typeface="Arial"/>
              <a:buNone/>
              <a:defRPr sz="1800"/>
            </a:pPr>
            <a:endParaRPr lang="sv-SE" sz="2800" dirty="0"/>
          </a:p>
        </p:txBody>
      </p:sp>
    </p:spTree>
    <p:extLst>
      <p:ext uri="{BB962C8B-B14F-4D97-AF65-F5344CB8AC3E}">
        <p14:creationId xmlns:p14="http://schemas.microsoft.com/office/powerpoint/2010/main" val="4188368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a:t>Example</a:t>
            </a:r>
            <a:endParaRPr sz="40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nvPr>
        </p:nvGraphicFramePr>
        <p:xfrm>
          <a:off x="1989056" y="1543653"/>
          <a:ext cx="4572000"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5649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Todays exercise</a:t>
            </a:r>
            <a:br>
              <a:rPr lang="en-US" dirty="0"/>
            </a:br>
            <a:endParaRPr lang="en-US" dirty="0"/>
          </a:p>
        </p:txBody>
      </p:sp>
    </p:spTree>
    <p:extLst>
      <p:ext uri="{BB962C8B-B14F-4D97-AF65-F5344CB8AC3E}">
        <p14:creationId xmlns:p14="http://schemas.microsoft.com/office/powerpoint/2010/main" val="389724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C951E5-DEC6-A348-B50C-9306DA7695D7}"/>
              </a:ext>
            </a:extLst>
          </p:cNvPr>
          <p:cNvSpPr>
            <a:spLocks noGrp="1"/>
          </p:cNvSpPr>
          <p:nvPr>
            <p:ph type="title"/>
          </p:nvPr>
        </p:nvSpPr>
        <p:spPr>
          <a:xfrm>
            <a:off x="300069" y="487202"/>
            <a:ext cx="8543861" cy="635149"/>
          </a:xfrm>
        </p:spPr>
        <p:txBody>
          <a:bodyPr/>
          <a:lstStyle/>
          <a:p>
            <a:r>
              <a:rPr lang="en-GB" dirty="0"/>
              <a:t>1000 Genomes data</a:t>
            </a:r>
          </a:p>
        </p:txBody>
      </p:sp>
      <p:pic>
        <p:nvPicPr>
          <p:cNvPr id="9" name="Bildobjekt 8">
            <a:extLst>
              <a:ext uri="{FF2B5EF4-FFF2-40B4-BE49-F238E27FC236}">
                <a16:creationId xmlns:a16="http://schemas.microsoft.com/office/drawing/2014/main" id="{16AE5205-B983-E84C-9646-963C41E2F430}"/>
              </a:ext>
            </a:extLst>
          </p:cNvPr>
          <p:cNvPicPr>
            <a:picLocks noChangeAspect="1"/>
          </p:cNvPicPr>
          <p:nvPr/>
        </p:nvPicPr>
        <p:blipFill>
          <a:blip r:embed="rId3"/>
          <a:stretch>
            <a:fillRect/>
          </a:stretch>
        </p:blipFill>
        <p:spPr>
          <a:xfrm>
            <a:off x="127936" y="2091931"/>
            <a:ext cx="3061089" cy="3962323"/>
          </a:xfrm>
          <a:prstGeom prst="rect">
            <a:avLst/>
          </a:prstGeom>
        </p:spPr>
      </p:pic>
      <p:sp>
        <p:nvSpPr>
          <p:cNvPr id="10" name="textruta 9">
            <a:extLst>
              <a:ext uri="{FF2B5EF4-FFF2-40B4-BE49-F238E27FC236}">
                <a16:creationId xmlns:a16="http://schemas.microsoft.com/office/drawing/2014/main" id="{47438BE1-86E0-9744-9A0A-574A33F2E456}"/>
              </a:ext>
            </a:extLst>
          </p:cNvPr>
          <p:cNvSpPr txBox="1"/>
          <p:nvPr/>
        </p:nvSpPr>
        <p:spPr>
          <a:xfrm>
            <a:off x="3271100" y="2200467"/>
            <a:ext cx="5872900" cy="3693319"/>
          </a:xfrm>
          <a:prstGeom prst="rect">
            <a:avLst/>
          </a:prstGeom>
          <a:noFill/>
        </p:spPr>
        <p:txBody>
          <a:bodyPr wrap="square" rtlCol="0">
            <a:spAutoFit/>
          </a:bodyPr>
          <a:lstStyle/>
          <a:p>
            <a:pPr marL="342900" indent="-342900">
              <a:buFont typeface="Arial" panose="020B0604020202020204" pitchFamily="34" charset="0"/>
              <a:buChar char="•"/>
            </a:pPr>
            <a:r>
              <a:rPr lang="en-GB" sz="2400" dirty="0"/>
              <a:t>Variant calling workflow in 3 samples</a:t>
            </a:r>
          </a:p>
          <a:p>
            <a:pPr marL="342900" indent="-342900">
              <a:buFont typeface="Arial" panose="020B0604020202020204" pitchFamily="34" charset="0"/>
              <a:buChar char="•"/>
            </a:pPr>
            <a:r>
              <a:rPr lang="en-GB" sz="2400" dirty="0"/>
              <a:t>Low coverage WGS data </a:t>
            </a:r>
          </a:p>
          <a:p>
            <a:pPr marL="342900" indent="-342900">
              <a:buFont typeface="Arial" panose="020B0604020202020204" pitchFamily="34" charset="0"/>
              <a:buChar char="•"/>
            </a:pPr>
            <a:r>
              <a:rPr lang="en-GB" sz="2400" dirty="0" err="1"/>
              <a:t>Fastq</a:t>
            </a:r>
            <a:r>
              <a:rPr lang="en-GB" sz="2400" dirty="0"/>
              <a:t> files to annotated </a:t>
            </a:r>
            <a:r>
              <a:rPr lang="en-GB" sz="2400" dirty="0" err="1"/>
              <a:t>vcf</a:t>
            </a:r>
            <a:endParaRPr lang="en-GB" sz="2400" dirty="0"/>
          </a:p>
          <a:p>
            <a:pPr marL="342900" indent="-342900">
              <a:buFont typeface="Arial" panose="020B0604020202020204" pitchFamily="34" charset="0"/>
              <a:buChar char="•"/>
            </a:pPr>
            <a:r>
              <a:rPr lang="en-GB" sz="2400" dirty="0"/>
              <a:t>Small region on chromosome 2</a:t>
            </a:r>
          </a:p>
          <a:p>
            <a:pPr marL="285750" indent="-285750">
              <a:buFont typeface="Arial" panose="020B0604020202020204" pitchFamily="34" charset="0"/>
              <a:buChar char="•"/>
            </a:pPr>
            <a:endParaRPr lang="en-GB" sz="2400" dirty="0"/>
          </a:p>
          <a:p>
            <a:r>
              <a:rPr lang="en-GB" sz="2400" dirty="0"/>
              <a:t>About the samples: </a:t>
            </a:r>
          </a:p>
          <a:p>
            <a:r>
              <a:rPr lang="en-GB" sz="2400" dirty="0"/>
              <a:t>https://</a:t>
            </a:r>
            <a:r>
              <a:rPr lang="en-GB" sz="2400" dirty="0" err="1"/>
              <a:t>www.internationalgenome.org</a:t>
            </a:r>
            <a:r>
              <a:rPr lang="en-GB" sz="2400" dirty="0"/>
              <a:t>/data-portal/sample</a:t>
            </a:r>
          </a:p>
          <a:p>
            <a:endParaRPr lang="en-GB" dirty="0"/>
          </a:p>
        </p:txBody>
      </p:sp>
    </p:spTree>
    <p:extLst>
      <p:ext uri="{BB962C8B-B14F-4D97-AF65-F5344CB8AC3E}">
        <p14:creationId xmlns:p14="http://schemas.microsoft.com/office/powerpoint/2010/main" val="280734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F4704D-5358-1447-BE4E-27AA153F4B0E}"/>
              </a:ext>
            </a:extLst>
          </p:cNvPr>
          <p:cNvSpPr>
            <a:spLocks noGrp="1"/>
          </p:cNvSpPr>
          <p:nvPr>
            <p:ph type="title"/>
          </p:nvPr>
        </p:nvSpPr>
        <p:spPr>
          <a:xfrm>
            <a:off x="300069" y="365205"/>
            <a:ext cx="8543861" cy="635149"/>
          </a:xfrm>
        </p:spPr>
        <p:txBody>
          <a:bodyPr/>
          <a:lstStyle/>
          <a:p>
            <a:r>
              <a:rPr lang="en-US" dirty="0"/>
              <a:t>Lactose and Lactase</a:t>
            </a:r>
            <a:endParaRPr lang="en-GB" dirty="0"/>
          </a:p>
        </p:txBody>
      </p:sp>
      <p:sp>
        <p:nvSpPr>
          <p:cNvPr id="4" name="Platshållare för bildnummer 3">
            <a:extLst>
              <a:ext uri="{FF2B5EF4-FFF2-40B4-BE49-F238E27FC236}">
                <a16:creationId xmlns:a16="http://schemas.microsoft.com/office/drawing/2014/main" id="{B3553327-4612-9D4E-8638-923DD485FBCB}"/>
              </a:ext>
            </a:extLst>
          </p:cNvPr>
          <p:cNvSpPr>
            <a:spLocks noGrp="1"/>
          </p:cNvSpPr>
          <p:nvPr>
            <p:ph type="sldNum" sz="quarter" idx="12"/>
          </p:nvPr>
        </p:nvSpPr>
        <p:spPr/>
        <p:txBody>
          <a:bodyPr/>
          <a:lstStyle/>
          <a:p>
            <a:fld id="{97DED537-10C4-8C40-8E87-51060FF45365}" type="slidenum">
              <a:rPr lang="sv-SE" smtClean="0"/>
              <a:pPr/>
              <a:t>35</a:t>
            </a:fld>
            <a:endParaRPr lang="sv-SE"/>
          </a:p>
        </p:txBody>
      </p:sp>
      <p:pic>
        <p:nvPicPr>
          <p:cNvPr id="5" name="Picture 3" descr="lactase.png">
            <a:extLst>
              <a:ext uri="{FF2B5EF4-FFF2-40B4-BE49-F238E27FC236}">
                <a16:creationId xmlns:a16="http://schemas.microsoft.com/office/drawing/2014/main" id="{9C4F5BCD-36AC-5741-AA09-BB656D048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0" y="2013161"/>
            <a:ext cx="8079801" cy="3012808"/>
          </a:xfrm>
          <a:prstGeom prst="rect">
            <a:avLst/>
          </a:prstGeom>
        </p:spPr>
      </p:pic>
      <p:sp>
        <p:nvSpPr>
          <p:cNvPr id="6" name="TextBox 4">
            <a:extLst>
              <a:ext uri="{FF2B5EF4-FFF2-40B4-BE49-F238E27FC236}">
                <a16:creationId xmlns:a16="http://schemas.microsoft.com/office/drawing/2014/main" id="{D0B7ED97-C8AF-C34C-9A49-346E0DFC14DA}"/>
              </a:ext>
            </a:extLst>
          </p:cNvPr>
          <p:cNvSpPr txBox="1"/>
          <p:nvPr/>
        </p:nvSpPr>
        <p:spPr>
          <a:xfrm>
            <a:off x="3544612" y="5763498"/>
            <a:ext cx="4669868" cy="291170"/>
          </a:xfrm>
          <a:prstGeom prst="rect">
            <a:avLst/>
          </a:prstGeom>
          <a:noFill/>
        </p:spPr>
        <p:txBody>
          <a:bodyPr wrap="none" rtlCol="0">
            <a:spAutoFit/>
          </a:bodyPr>
          <a:lstStyle/>
          <a:p>
            <a:r>
              <a:rPr lang="en-US" sz="1292" dirty="0"/>
              <a:t>http://</a:t>
            </a:r>
            <a:r>
              <a:rPr lang="en-US" sz="1292" dirty="0" err="1"/>
              <a:t>www.yogurtinnutrition.com</a:t>
            </a:r>
            <a:r>
              <a:rPr lang="en-US" sz="1292" dirty="0"/>
              <a:t>/lactose-as-a-nutrient/</a:t>
            </a:r>
          </a:p>
        </p:txBody>
      </p:sp>
    </p:spTree>
    <p:extLst>
      <p:ext uri="{BB962C8B-B14F-4D97-AF65-F5344CB8AC3E}">
        <p14:creationId xmlns:p14="http://schemas.microsoft.com/office/powerpoint/2010/main" val="295957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D397A0C-9964-B647-8B9B-6C8485AD0562}"/>
              </a:ext>
            </a:extLst>
          </p:cNvPr>
          <p:cNvSpPr>
            <a:spLocks noGrp="1"/>
          </p:cNvSpPr>
          <p:nvPr>
            <p:ph type="title"/>
          </p:nvPr>
        </p:nvSpPr>
        <p:spPr>
          <a:xfrm>
            <a:off x="307885" y="207284"/>
            <a:ext cx="4693323" cy="635149"/>
          </a:xfrm>
        </p:spPr>
        <p:txBody>
          <a:bodyPr/>
          <a:lstStyle/>
          <a:p>
            <a:r>
              <a:rPr lang="en-GB" sz="3600" dirty="0"/>
              <a:t>Prevalence of lactose intolerance</a:t>
            </a:r>
          </a:p>
        </p:txBody>
      </p:sp>
      <p:sp>
        <p:nvSpPr>
          <p:cNvPr id="4" name="Platshållare för bildnummer 3">
            <a:extLst>
              <a:ext uri="{FF2B5EF4-FFF2-40B4-BE49-F238E27FC236}">
                <a16:creationId xmlns:a16="http://schemas.microsoft.com/office/drawing/2014/main" id="{27456E3C-035F-C24C-B528-3B41EBBE6D4C}"/>
              </a:ext>
            </a:extLst>
          </p:cNvPr>
          <p:cNvSpPr>
            <a:spLocks noGrp="1"/>
          </p:cNvSpPr>
          <p:nvPr>
            <p:ph type="sldNum" sz="quarter" idx="12"/>
          </p:nvPr>
        </p:nvSpPr>
        <p:spPr/>
        <p:txBody>
          <a:bodyPr/>
          <a:lstStyle/>
          <a:p>
            <a:fld id="{97DED537-10C4-8C40-8E87-51060FF45365}" type="slidenum">
              <a:rPr lang="sv-SE" smtClean="0"/>
              <a:pPr/>
              <a:t>36</a:t>
            </a:fld>
            <a:endParaRPr lang="sv-SE"/>
          </a:p>
        </p:txBody>
      </p:sp>
      <p:pic>
        <p:nvPicPr>
          <p:cNvPr id="5" name="Picture 3" descr="1200px-Worldwide_prevalence_of_lactose_intolerance_in_recent_populations.jpg">
            <a:extLst>
              <a:ext uri="{FF2B5EF4-FFF2-40B4-BE49-F238E27FC236}">
                <a16:creationId xmlns:a16="http://schemas.microsoft.com/office/drawing/2014/main" id="{8275C451-F0B7-7B41-97D9-50B57E0E6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02" y="1779588"/>
            <a:ext cx="6311626" cy="4349762"/>
          </a:xfrm>
          <a:prstGeom prst="rect">
            <a:avLst/>
          </a:prstGeom>
        </p:spPr>
      </p:pic>
    </p:spTree>
    <p:extLst>
      <p:ext uri="{BB962C8B-B14F-4D97-AF65-F5344CB8AC3E}">
        <p14:creationId xmlns:p14="http://schemas.microsoft.com/office/powerpoint/2010/main" val="2300081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two:</a:t>
            </a:r>
            <a:br>
              <a:rPr lang="en-GB" sz="4000" dirty="0"/>
            </a:br>
            <a:r>
              <a:rPr lang="en-GB" sz="4000" dirty="0"/>
              <a:t>Joint variant calling of cohorts</a:t>
            </a:r>
            <a:br>
              <a:rPr lang="en-GB" sz="4000" dirty="0"/>
            </a:br>
            <a:endParaRPr lang="en-GB" sz="4000" dirty="0"/>
          </a:p>
        </p:txBody>
      </p:sp>
    </p:spTree>
    <p:extLst>
      <p:ext uri="{BB962C8B-B14F-4D97-AF65-F5344CB8AC3E}">
        <p14:creationId xmlns:p14="http://schemas.microsoft.com/office/powerpoint/2010/main" val="2451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Joint genotyping of cohort</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10" name="Rektangel med rundade hörn 9">
            <a:extLst>
              <a:ext uri="{FF2B5EF4-FFF2-40B4-BE49-F238E27FC236}">
                <a16:creationId xmlns:a16="http://schemas.microsoft.com/office/drawing/2014/main" id="{8264E621-1D61-3C41-BDDC-4E969D668C8D}"/>
              </a:ext>
            </a:extLst>
          </p:cNvPr>
          <p:cNvSpPr/>
          <p:nvPr/>
        </p:nvSpPr>
        <p:spPr>
          <a:xfrm>
            <a:off x="3426106" y="1803895"/>
            <a:ext cx="2743199" cy="4006595"/>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07861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gVCF</a:t>
            </a:r>
            <a:r>
              <a:rPr lang="en-US" dirty="0"/>
              <a:t> Files</a:t>
            </a:r>
          </a:p>
        </p:txBody>
      </p:sp>
      <p:pic>
        <p:nvPicPr>
          <p:cNvPr id="8" name="Bildobjekt 7">
            <a:extLst>
              <a:ext uri="{FF2B5EF4-FFF2-40B4-BE49-F238E27FC236}">
                <a16:creationId xmlns:a16="http://schemas.microsoft.com/office/drawing/2014/main" id="{1189A490-21B1-9340-926E-DD5C344DA892}"/>
              </a:ext>
            </a:extLst>
          </p:cNvPr>
          <p:cNvPicPr>
            <a:picLocks noChangeAspect="1"/>
          </p:cNvPicPr>
          <p:nvPr/>
        </p:nvPicPr>
        <p:blipFill>
          <a:blip r:embed="rId3"/>
          <a:stretch>
            <a:fillRect/>
          </a:stretch>
        </p:blipFill>
        <p:spPr>
          <a:xfrm>
            <a:off x="986953" y="1704149"/>
            <a:ext cx="6536591" cy="5153851"/>
          </a:xfrm>
          <a:prstGeom prst="rect">
            <a:avLst/>
          </a:prstGeom>
        </p:spPr>
      </p:pic>
    </p:spTree>
    <p:extLst>
      <p:ext uri="{BB962C8B-B14F-4D97-AF65-F5344CB8AC3E}">
        <p14:creationId xmlns:p14="http://schemas.microsoft.com/office/powerpoint/2010/main" val="211491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a:t>A position where sample sequence does not agree with reference genome sequence</a:t>
            </a:r>
            <a:br>
              <a:rPr lang="en-US" dirty="0"/>
            </a:br>
            <a:br>
              <a:rPr lang="en-US" dirty="0"/>
            </a:br>
            <a:endParaRPr lang="en-US" dirty="0"/>
          </a:p>
        </p:txBody>
      </p:sp>
      <p:sp>
        <p:nvSpPr>
          <p:cNvPr id="3" name="Title 2"/>
          <p:cNvSpPr>
            <a:spLocks noGrp="1"/>
          </p:cNvSpPr>
          <p:nvPr>
            <p:ph type="title"/>
          </p:nvPr>
        </p:nvSpPr>
        <p:spPr/>
        <p:txBody>
          <a:bodyPr/>
          <a:lstStyle/>
          <a:p>
            <a:r>
              <a:rPr lang="en-US" dirty="0"/>
              <a:t>Variants</a:t>
            </a:r>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lvl="1" indent="0" algn="ctr">
              <a:buNone/>
            </a:pPr>
            <a:endParaRPr lang="en-US" dirty="0">
              <a:cs typeface="Courier"/>
            </a:endParaRPr>
          </a:p>
          <a:p>
            <a:pPr marL="0" lvl="1" indent="0" algn="ctr">
              <a:buNone/>
            </a:pPr>
            <a:endParaRPr lang="en-US" dirty="0">
              <a:cs typeface="Courier"/>
            </a:endParaRPr>
          </a:p>
          <a:p>
            <a:pPr marL="0" lvl="1" indent="0" algn="ctr">
              <a:buFont typeface="Arial"/>
              <a:buNone/>
            </a:pPr>
            <a:br>
              <a:rPr lang="en-US" dirty="0"/>
            </a:br>
            <a:br>
              <a:rPr lang="en-US" dirty="0"/>
            </a:br>
            <a:endParaRPr lang="en-US" dirty="0"/>
          </a:p>
        </p:txBody>
      </p:sp>
    </p:spTree>
    <p:extLst>
      <p:ext uri="{BB962C8B-B14F-4D97-AF65-F5344CB8AC3E}">
        <p14:creationId xmlns:p14="http://schemas.microsoft.com/office/powerpoint/2010/main" val="898703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9D1E219C-E5B2-6148-9A71-741C6CA90520}"/>
              </a:ext>
            </a:extLst>
          </p:cNvPr>
          <p:cNvSpPr>
            <a:spLocks noGrp="1"/>
          </p:cNvSpPr>
          <p:nvPr>
            <p:ph idx="1"/>
          </p:nvPr>
        </p:nvSpPr>
        <p:spPr/>
        <p:txBody>
          <a:bodyPr>
            <a:normAutofit fontScale="70000" lnSpcReduction="20000"/>
          </a:bodyPr>
          <a:lstStyle/>
          <a:p>
            <a:r>
              <a:rPr lang="en-GB" dirty="0"/>
              <a:t>Module load GATK</a:t>
            </a:r>
          </a:p>
          <a:p>
            <a:endParaRPr lang="en-GB" dirty="0"/>
          </a:p>
          <a:p>
            <a:r>
              <a:rPr lang="en-GB" dirty="0"/>
              <a:t>For each sample in cohort:</a:t>
            </a:r>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HaplotypeCaller</a:t>
            </a:r>
            <a:r>
              <a:rPr lang="sv-SE" dirty="0"/>
              <a:t> </a:t>
            </a:r>
          </a:p>
          <a:p>
            <a:r>
              <a:rPr lang="sv-SE" dirty="0"/>
              <a:t>-R </a:t>
            </a:r>
            <a:r>
              <a:rPr lang="sv-SE" dirty="0" err="1"/>
              <a:t>Human_genome.fasta</a:t>
            </a:r>
            <a:r>
              <a:rPr lang="sv-SE" dirty="0"/>
              <a:t> </a:t>
            </a:r>
          </a:p>
          <a:p>
            <a:r>
              <a:rPr lang="sv-SE" dirty="0"/>
              <a:t>-I </a:t>
            </a:r>
            <a:r>
              <a:rPr lang="sv-SE" dirty="0" err="1"/>
              <a:t>sample.bam</a:t>
            </a:r>
            <a:endParaRPr lang="sv-SE" dirty="0"/>
          </a:p>
          <a:p>
            <a:r>
              <a:rPr lang="sv-SE" dirty="0"/>
              <a:t>-o </a:t>
            </a:r>
            <a:r>
              <a:rPr lang="sv-SE" dirty="0" err="1"/>
              <a:t>sample.g.vcf</a:t>
            </a:r>
            <a:endParaRPr lang="sv-SE" dirty="0"/>
          </a:p>
          <a:p>
            <a:r>
              <a:rPr lang="sv-SE" dirty="0"/>
              <a:t>--</a:t>
            </a:r>
            <a:r>
              <a:rPr lang="sv-SE" dirty="0" err="1"/>
              <a:t>emitRefConfidence</a:t>
            </a:r>
            <a:r>
              <a:rPr lang="sv-SE" dirty="0"/>
              <a:t> GVCF</a:t>
            </a:r>
          </a:p>
          <a:p>
            <a:r>
              <a:rPr lang="sv-SE" dirty="0"/>
              <a:t> </a:t>
            </a:r>
            <a:br>
              <a:rPr lang="sv-SE" dirty="0"/>
            </a:br>
            <a:endParaRPr lang="en-GB" dirty="0"/>
          </a:p>
          <a:p>
            <a:endParaRPr lang="en-GB" dirty="0"/>
          </a:p>
          <a:p>
            <a:r>
              <a:rPr lang="en-GB" dirty="0"/>
              <a:t>For the entire </a:t>
            </a:r>
            <a:r>
              <a:rPr lang="en-GB" dirty="0" err="1"/>
              <a:t>ccohort</a:t>
            </a:r>
            <a:r>
              <a:rPr lang="en-GB" dirty="0"/>
              <a:t>:</a:t>
            </a:r>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GenotypeGVCFs</a:t>
            </a:r>
            <a:endParaRPr lang="sv-SE" dirty="0"/>
          </a:p>
          <a:p>
            <a:r>
              <a:rPr lang="sv-SE" dirty="0"/>
              <a:t>-R </a:t>
            </a:r>
            <a:r>
              <a:rPr lang="sv-SE" dirty="0" err="1"/>
              <a:t>Human_genome.fasta</a:t>
            </a:r>
            <a:r>
              <a:rPr lang="sv-SE" dirty="0"/>
              <a:t> </a:t>
            </a:r>
          </a:p>
          <a:p>
            <a:r>
              <a:rPr lang="sv-SE" dirty="0"/>
              <a:t>--variant sample1.g.vcf</a:t>
            </a:r>
          </a:p>
          <a:p>
            <a:r>
              <a:rPr lang="sv-SE" dirty="0"/>
              <a:t>--variant sample2.g.vcf</a:t>
            </a:r>
          </a:p>
          <a:p>
            <a:r>
              <a:rPr lang="sv-SE" dirty="0"/>
              <a:t>--variant sample3&gt;</a:t>
            </a:r>
            <a:r>
              <a:rPr lang="sv-SE" dirty="0" err="1"/>
              <a:t>g.vcf</a:t>
            </a:r>
            <a:r>
              <a:rPr lang="sv-SE" dirty="0"/>
              <a:t> </a:t>
            </a:r>
          </a:p>
          <a:p>
            <a:r>
              <a:rPr lang="sv-SE" dirty="0"/>
              <a:t>-o </a:t>
            </a:r>
            <a:r>
              <a:rPr lang="sv-SE" dirty="0" err="1"/>
              <a:t>cohort.vcf</a:t>
            </a:r>
            <a:endParaRPr lang="sv-SE" dirty="0"/>
          </a:p>
          <a:p>
            <a:br>
              <a:rPr lang="sv-SE" dirty="0"/>
            </a:br>
            <a:endParaRPr lang="sv-SE" dirty="0"/>
          </a:p>
          <a:p>
            <a:endParaRPr lang="en-GB" dirty="0"/>
          </a:p>
        </p:txBody>
      </p:sp>
      <p:sp>
        <p:nvSpPr>
          <p:cNvPr id="3" name="Rubrik 2">
            <a:extLst>
              <a:ext uri="{FF2B5EF4-FFF2-40B4-BE49-F238E27FC236}">
                <a16:creationId xmlns:a16="http://schemas.microsoft.com/office/drawing/2014/main" id="{A9638391-D36D-084C-A107-2659F8ECE6CC}"/>
              </a:ext>
            </a:extLst>
          </p:cNvPr>
          <p:cNvSpPr>
            <a:spLocks noGrp="1"/>
          </p:cNvSpPr>
          <p:nvPr>
            <p:ph type="title"/>
          </p:nvPr>
        </p:nvSpPr>
        <p:spPr/>
        <p:txBody>
          <a:bodyPr/>
          <a:lstStyle/>
          <a:p>
            <a:r>
              <a:rPr lang="sv-SE" sz="2800" dirty="0"/>
              <a:t>Joint </a:t>
            </a:r>
            <a:r>
              <a:rPr lang="sv-SE" sz="2800" dirty="0" err="1"/>
              <a:t>genotyping</a:t>
            </a:r>
            <a:r>
              <a:rPr lang="sv-SE" sz="2800" dirty="0"/>
              <a:t> </a:t>
            </a:r>
            <a:r>
              <a:rPr lang="sv-SE" sz="2800" dirty="0" err="1"/>
              <a:t>of</a:t>
            </a:r>
            <a:r>
              <a:rPr lang="sv-SE" sz="2800" dirty="0"/>
              <a:t> </a:t>
            </a:r>
            <a:r>
              <a:rPr lang="sv-SE" sz="2800" dirty="0" err="1"/>
              <a:t>cohort</a:t>
            </a:r>
            <a:endParaRPr lang="en-GB" sz="2800" dirty="0"/>
          </a:p>
        </p:txBody>
      </p:sp>
    </p:spTree>
    <p:extLst>
      <p:ext uri="{BB962C8B-B14F-4D97-AF65-F5344CB8AC3E}">
        <p14:creationId xmlns:p14="http://schemas.microsoft.com/office/powerpoint/2010/main" val="279101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1400" dirty="0"/>
              <a:t>Joint variant </a:t>
            </a:r>
            <a:r>
              <a:rPr lang="sv-SE" sz="1400" dirty="0" err="1"/>
              <a:t>calling</a:t>
            </a:r>
            <a:r>
              <a:rPr lang="sv-SE" sz="1400" dirty="0"/>
              <a:t> workflow</a:t>
            </a:r>
            <a:endParaRPr sz="1400" dirty="0"/>
          </a:p>
        </p:txBody>
      </p:sp>
      <p:graphicFrame>
        <p:nvGraphicFramePr>
          <p:cNvPr id="6" name="Content Placeholder 3">
            <a:extLst>
              <a:ext uri="{FF2B5EF4-FFF2-40B4-BE49-F238E27FC236}">
                <a16:creationId xmlns:a16="http://schemas.microsoft.com/office/drawing/2014/main" id="{2D9FCB30-01AB-9C40-AA0B-824FFF090050}"/>
              </a:ext>
            </a:extLst>
          </p:cNvPr>
          <p:cNvGraphicFramePr>
            <a:graphicFrameLocks/>
          </p:cNvGraphicFramePr>
          <p:nvPr>
            <p:extLst>
              <p:ext uri="{D42A27DB-BD31-4B8C-83A1-F6EECF244321}">
                <p14:modId xmlns:p14="http://schemas.microsoft.com/office/powerpoint/2010/main" val="3848040489"/>
              </p:ext>
            </p:extLst>
          </p:nvPr>
        </p:nvGraphicFramePr>
        <p:xfrm>
          <a:off x="1511643" y="2022337"/>
          <a:ext cx="1948630" cy="2518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F025D3B8-F87F-8047-967A-4595CEB03F05}"/>
              </a:ext>
            </a:extLst>
          </p:cNvPr>
          <p:cNvGraphicFramePr>
            <a:graphicFrameLocks/>
          </p:cNvGraphicFramePr>
          <p:nvPr>
            <p:extLst>
              <p:ext uri="{D42A27DB-BD31-4B8C-83A1-F6EECF244321}">
                <p14:modId xmlns:p14="http://schemas.microsoft.com/office/powerpoint/2010/main" val="246200926"/>
              </p:ext>
            </p:extLst>
          </p:nvPr>
        </p:nvGraphicFramePr>
        <p:xfrm>
          <a:off x="3597685" y="2022337"/>
          <a:ext cx="1948630" cy="25181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3">
            <a:extLst>
              <a:ext uri="{FF2B5EF4-FFF2-40B4-BE49-F238E27FC236}">
                <a16:creationId xmlns:a16="http://schemas.microsoft.com/office/drawing/2014/main" id="{159F3195-F614-1842-AA42-771D9CF7C71E}"/>
              </a:ext>
            </a:extLst>
          </p:cNvPr>
          <p:cNvGraphicFramePr>
            <a:graphicFrameLocks/>
          </p:cNvGraphicFramePr>
          <p:nvPr>
            <p:extLst>
              <p:ext uri="{D42A27DB-BD31-4B8C-83A1-F6EECF244321}">
                <p14:modId xmlns:p14="http://schemas.microsoft.com/office/powerpoint/2010/main" val="2137677086"/>
              </p:ext>
            </p:extLst>
          </p:nvPr>
        </p:nvGraphicFramePr>
        <p:xfrm>
          <a:off x="5683727" y="2022337"/>
          <a:ext cx="1948630" cy="25181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Content Placeholder 3">
            <a:extLst>
              <a:ext uri="{FF2B5EF4-FFF2-40B4-BE49-F238E27FC236}">
                <a16:creationId xmlns:a16="http://schemas.microsoft.com/office/drawing/2014/main" id="{622254BB-1F9C-ED47-A85C-676FF84C8D4B}"/>
              </a:ext>
            </a:extLst>
          </p:cNvPr>
          <p:cNvGraphicFramePr>
            <a:graphicFrameLocks/>
          </p:cNvGraphicFramePr>
          <p:nvPr>
            <p:extLst>
              <p:ext uri="{D42A27DB-BD31-4B8C-83A1-F6EECF244321}">
                <p14:modId xmlns:p14="http://schemas.microsoft.com/office/powerpoint/2010/main" val="2112840420"/>
              </p:ext>
            </p:extLst>
          </p:nvPr>
        </p:nvGraphicFramePr>
        <p:xfrm>
          <a:off x="3699285" y="4774629"/>
          <a:ext cx="1745430" cy="138489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9" name="Grupp 8">
            <a:extLst>
              <a:ext uri="{FF2B5EF4-FFF2-40B4-BE49-F238E27FC236}">
                <a16:creationId xmlns:a16="http://schemas.microsoft.com/office/drawing/2014/main" id="{267FFF76-8FA7-9040-95BB-42BCEE81CE57}"/>
              </a:ext>
            </a:extLst>
          </p:cNvPr>
          <p:cNvGrpSpPr/>
          <p:nvPr/>
        </p:nvGrpSpPr>
        <p:grpSpPr>
          <a:xfrm rot="18908708">
            <a:off x="3190896" y="4501955"/>
            <a:ext cx="256958" cy="214132"/>
            <a:chOff x="845835" y="2321301"/>
            <a:chExt cx="256958" cy="214132"/>
          </a:xfrm>
        </p:grpSpPr>
        <p:sp>
          <p:nvSpPr>
            <p:cNvPr id="10" name="Höger 9">
              <a:extLst>
                <a:ext uri="{FF2B5EF4-FFF2-40B4-BE49-F238E27FC236}">
                  <a16:creationId xmlns:a16="http://schemas.microsoft.com/office/drawing/2014/main" id="{A046A866-A677-FF4E-9160-03EF5C66DC59}"/>
                </a:ext>
              </a:extLst>
            </p:cNvPr>
            <p:cNvSpPr/>
            <p:nvPr/>
          </p:nvSpPr>
          <p:spPr>
            <a:xfrm rot="5400000">
              <a:off x="867248" y="2299888"/>
              <a:ext cx="214132" cy="25695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1" name="Höger 4">
              <a:extLst>
                <a:ext uri="{FF2B5EF4-FFF2-40B4-BE49-F238E27FC236}">
                  <a16:creationId xmlns:a16="http://schemas.microsoft.com/office/drawing/2014/main" id="{7DC42B35-A675-CD41-A8F1-6229B8373B81}"/>
                </a:ext>
              </a:extLst>
            </p:cNvPr>
            <p:cNvSpPr txBox="1"/>
            <p:nvPr/>
          </p:nvSpPr>
          <p:spPr>
            <a:xfrm>
              <a:off x="897227" y="2321301"/>
              <a:ext cx="154174" cy="1498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1400" kern="1200"/>
            </a:p>
          </p:txBody>
        </p:sp>
      </p:grpSp>
      <p:grpSp>
        <p:nvGrpSpPr>
          <p:cNvPr id="12" name="Grupp 11">
            <a:extLst>
              <a:ext uri="{FF2B5EF4-FFF2-40B4-BE49-F238E27FC236}">
                <a16:creationId xmlns:a16="http://schemas.microsoft.com/office/drawing/2014/main" id="{3527F16E-EE8B-EC4F-B785-BA969EB464AC}"/>
              </a:ext>
            </a:extLst>
          </p:cNvPr>
          <p:cNvGrpSpPr/>
          <p:nvPr/>
        </p:nvGrpSpPr>
        <p:grpSpPr>
          <a:xfrm>
            <a:off x="4430673" y="4471943"/>
            <a:ext cx="256958" cy="214132"/>
            <a:chOff x="845835" y="2321301"/>
            <a:chExt cx="256958" cy="214132"/>
          </a:xfrm>
        </p:grpSpPr>
        <p:sp>
          <p:nvSpPr>
            <p:cNvPr id="13" name="Höger 12">
              <a:extLst>
                <a:ext uri="{FF2B5EF4-FFF2-40B4-BE49-F238E27FC236}">
                  <a16:creationId xmlns:a16="http://schemas.microsoft.com/office/drawing/2014/main" id="{B3FF5F19-C7EC-6B41-8FAE-F78BC2691C98}"/>
                </a:ext>
              </a:extLst>
            </p:cNvPr>
            <p:cNvSpPr/>
            <p:nvPr/>
          </p:nvSpPr>
          <p:spPr>
            <a:xfrm rot="5400000">
              <a:off x="867248" y="2299888"/>
              <a:ext cx="214132" cy="25695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4" name="Höger 4">
              <a:extLst>
                <a:ext uri="{FF2B5EF4-FFF2-40B4-BE49-F238E27FC236}">
                  <a16:creationId xmlns:a16="http://schemas.microsoft.com/office/drawing/2014/main" id="{6613CF08-3FE2-E743-8AAE-9EE7B82C14BA}"/>
                </a:ext>
              </a:extLst>
            </p:cNvPr>
            <p:cNvSpPr txBox="1"/>
            <p:nvPr/>
          </p:nvSpPr>
          <p:spPr>
            <a:xfrm>
              <a:off x="897227" y="2321301"/>
              <a:ext cx="154174" cy="1498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1400" kern="1200"/>
            </a:p>
          </p:txBody>
        </p:sp>
      </p:grpSp>
      <p:grpSp>
        <p:nvGrpSpPr>
          <p:cNvPr id="15" name="Grupp 14">
            <a:extLst>
              <a:ext uri="{FF2B5EF4-FFF2-40B4-BE49-F238E27FC236}">
                <a16:creationId xmlns:a16="http://schemas.microsoft.com/office/drawing/2014/main" id="{1E5E8886-6111-A845-8479-9AE80A0C0727}"/>
              </a:ext>
            </a:extLst>
          </p:cNvPr>
          <p:cNvGrpSpPr/>
          <p:nvPr/>
        </p:nvGrpSpPr>
        <p:grpSpPr>
          <a:xfrm rot="2913693">
            <a:off x="5917942" y="4500388"/>
            <a:ext cx="256958" cy="214132"/>
            <a:chOff x="845835" y="2321301"/>
            <a:chExt cx="256958" cy="214132"/>
          </a:xfrm>
        </p:grpSpPr>
        <p:sp>
          <p:nvSpPr>
            <p:cNvPr id="16" name="Höger 15">
              <a:extLst>
                <a:ext uri="{FF2B5EF4-FFF2-40B4-BE49-F238E27FC236}">
                  <a16:creationId xmlns:a16="http://schemas.microsoft.com/office/drawing/2014/main" id="{F983FBE5-1635-D040-BF62-CA480F6BD579}"/>
                </a:ext>
              </a:extLst>
            </p:cNvPr>
            <p:cNvSpPr/>
            <p:nvPr/>
          </p:nvSpPr>
          <p:spPr>
            <a:xfrm rot="5400000">
              <a:off x="867248" y="2299888"/>
              <a:ext cx="214132" cy="25695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7" name="Höger 4">
              <a:extLst>
                <a:ext uri="{FF2B5EF4-FFF2-40B4-BE49-F238E27FC236}">
                  <a16:creationId xmlns:a16="http://schemas.microsoft.com/office/drawing/2014/main" id="{E7B85142-D5FB-194A-8E01-8E07B0944C66}"/>
                </a:ext>
              </a:extLst>
            </p:cNvPr>
            <p:cNvSpPr txBox="1"/>
            <p:nvPr/>
          </p:nvSpPr>
          <p:spPr>
            <a:xfrm>
              <a:off x="897227" y="2321301"/>
              <a:ext cx="154174" cy="14989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397245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ubrik 20">
            <a:extLst>
              <a:ext uri="{FF2B5EF4-FFF2-40B4-BE49-F238E27FC236}">
                <a16:creationId xmlns:a16="http://schemas.microsoft.com/office/drawing/2014/main" id="{9BBC938D-DDB7-6047-A98A-5599F0B16E56}"/>
              </a:ext>
            </a:extLst>
          </p:cNvPr>
          <p:cNvSpPr>
            <a:spLocks noGrp="1"/>
          </p:cNvSpPr>
          <p:nvPr>
            <p:ph type="title"/>
          </p:nvPr>
        </p:nvSpPr>
        <p:spPr/>
        <p:txBody>
          <a:bodyPr/>
          <a:lstStyle/>
          <a:p>
            <a:r>
              <a:rPr lang="en-GB" sz="4000" dirty="0"/>
              <a:t>Todays workshop part three:</a:t>
            </a:r>
            <a:br>
              <a:rPr lang="en-GB" sz="4000" dirty="0"/>
            </a:br>
            <a:r>
              <a:rPr lang="en-GB" sz="4000" dirty="0"/>
              <a:t>Following GATK best practices</a:t>
            </a:r>
            <a:br>
              <a:rPr lang="en-GB" sz="4000" dirty="0"/>
            </a:br>
            <a:endParaRPr lang="en-GB" sz="4000" dirty="0"/>
          </a:p>
        </p:txBody>
      </p:sp>
    </p:spTree>
    <p:extLst>
      <p:ext uri="{BB962C8B-B14F-4D97-AF65-F5344CB8AC3E}">
        <p14:creationId xmlns:p14="http://schemas.microsoft.com/office/powerpoint/2010/main" val="2267837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30000"/>
            <a:ext cx="6242400" cy="745200"/>
          </a:xfrm>
        </p:spPr>
        <p:txBody>
          <a:bodyPr/>
          <a:lstStyle/>
          <a:p>
            <a:r>
              <a:rPr lang="en-US" sz="2400" dirty="0"/>
              <a:t>GATK </a:t>
            </a:r>
            <a:br>
              <a:rPr lang="en-US" sz="2400" dirty="0"/>
            </a:br>
            <a:r>
              <a:rPr lang="en-US" sz="2400" dirty="0"/>
              <a:t>Best Practice Variant Calling Workflow</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6" name="Rektangel med rundade hörn 5">
            <a:extLst>
              <a:ext uri="{FF2B5EF4-FFF2-40B4-BE49-F238E27FC236}">
                <a16:creationId xmlns:a16="http://schemas.microsoft.com/office/drawing/2014/main" id="{3828C0ED-408A-904E-ACD4-FBBDA511DFF5}"/>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ktangel med rundade hörn 6">
            <a:extLst>
              <a:ext uri="{FF2B5EF4-FFF2-40B4-BE49-F238E27FC236}">
                <a16:creationId xmlns:a16="http://schemas.microsoft.com/office/drawing/2014/main" id="{E08FDEAF-E13D-D847-A0C5-E5E5B6276B9C}"/>
              </a:ext>
            </a:extLst>
          </p:cNvPr>
          <p:cNvSpPr/>
          <p:nvPr/>
        </p:nvSpPr>
        <p:spPr>
          <a:xfrm>
            <a:off x="844062" y="4149393"/>
            <a:ext cx="1547446" cy="47871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ktangel med rundade hörn 8">
            <a:extLst>
              <a:ext uri="{FF2B5EF4-FFF2-40B4-BE49-F238E27FC236}">
                <a16:creationId xmlns:a16="http://schemas.microsoft.com/office/drawing/2014/main" id="{6FA7C039-8225-274C-B2CD-9040E0FBDFBC}"/>
              </a:ext>
            </a:extLst>
          </p:cNvPr>
          <p:cNvSpPr/>
          <p:nvPr/>
        </p:nvSpPr>
        <p:spPr>
          <a:xfrm>
            <a:off x="6668056" y="2522934"/>
            <a:ext cx="1989807" cy="1259711"/>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73650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3200" dirty="0"/>
              <a:t>Mark Duplicates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2" y="3782646"/>
            <a:ext cx="1547446" cy="304800"/>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1168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923907" y="1914697"/>
            <a:ext cx="6084698" cy="3909132"/>
          </a:xfrm>
          <a:prstGeom prst="rect">
            <a:avLst/>
          </a:prstGeom>
        </p:spPr>
      </p:pic>
      <p:sp>
        <p:nvSpPr>
          <p:cNvPr id="2" name="Content Placeholder 1"/>
          <p:cNvSpPr>
            <a:spLocks noGrp="1"/>
          </p:cNvSpPr>
          <p:nvPr>
            <p:ph idx="1"/>
          </p:nvPr>
        </p:nvSpPr>
        <p:spPr>
          <a:xfrm>
            <a:off x="408307" y="2760831"/>
            <a:ext cx="5039016" cy="2319169"/>
          </a:xfrm>
        </p:spPr>
        <p:txBody>
          <a:bodyPr/>
          <a:lstStyle/>
          <a:p>
            <a:r>
              <a:rPr lang="en-US" dirty="0">
                <a:ea typeface="Monaco" charset="0"/>
                <a:cs typeface="Monaco" charset="0"/>
              </a:rPr>
              <a:t>PCR duplicates - library preparation </a:t>
            </a:r>
          </a:p>
          <a:p>
            <a:r>
              <a:rPr lang="en-US" dirty="0">
                <a:ea typeface="Monaco" charset="0"/>
                <a:cs typeface="Monaco" charset="0"/>
              </a:rPr>
              <a:t>Optical duplicates - sequencing</a:t>
            </a:r>
          </a:p>
          <a:p>
            <a:r>
              <a:rPr lang="en-US" dirty="0">
                <a:ea typeface="Monaco" charset="0"/>
                <a:cs typeface="Monaco" charset="0"/>
              </a:rPr>
              <a:t>Don</a:t>
            </a:r>
            <a:r>
              <a:rPr lang="uk-UA" dirty="0">
                <a:ea typeface="Monaco" charset="0"/>
                <a:cs typeface="Monaco" charset="0"/>
              </a:rPr>
              <a:t>’</a:t>
            </a:r>
            <a:r>
              <a:rPr lang="en-US" dirty="0">
                <a:ea typeface="Monaco" charset="0"/>
                <a:cs typeface="Monaco" charset="0"/>
              </a:rPr>
              <a:t>t add unique information</a:t>
            </a:r>
          </a:p>
          <a:p>
            <a:r>
              <a:rPr lang="en-US" dirty="0">
                <a:ea typeface="Monaco" charset="0"/>
                <a:cs typeface="Monaco" charset="0"/>
              </a:rPr>
              <a:t>Gives false allelic ratios of variants</a:t>
            </a:r>
          </a:p>
          <a:p>
            <a:r>
              <a:rPr lang="en-US" dirty="0">
                <a:ea typeface="Monaco" charset="0"/>
                <a:cs typeface="Monaco" charset="0"/>
              </a:rPr>
              <a:t>Should be removed/marked</a:t>
            </a:r>
          </a:p>
          <a:p>
            <a:endParaRPr lang="en-US" dirty="0">
              <a:ea typeface="Monaco" charset="0"/>
              <a:cs typeface="Monaco" charset="0"/>
            </a:endParaRPr>
          </a:p>
        </p:txBody>
      </p:sp>
      <p:sp>
        <p:nvSpPr>
          <p:cNvPr id="3" name="Title 2"/>
          <p:cNvSpPr>
            <a:spLocks noGrp="1"/>
          </p:cNvSpPr>
          <p:nvPr>
            <p:ph type="title"/>
          </p:nvPr>
        </p:nvSpPr>
        <p:spPr>
          <a:xfrm>
            <a:off x="236369" y="598452"/>
            <a:ext cx="6242400" cy="1316245"/>
          </a:xfrm>
        </p:spPr>
        <p:txBody>
          <a:bodyPr/>
          <a:lstStyle/>
          <a:p>
            <a:r>
              <a:rPr lang="en-US" dirty="0"/>
              <a:t>Duplicate reads</a:t>
            </a:r>
          </a:p>
        </p:txBody>
      </p:sp>
    </p:spTree>
    <p:extLst>
      <p:ext uri="{BB962C8B-B14F-4D97-AF65-F5344CB8AC3E}">
        <p14:creationId xmlns:p14="http://schemas.microsoft.com/office/powerpoint/2010/main" val="88485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5ACDAF03-4044-B24D-8107-E66D0E82003D}"/>
              </a:ext>
            </a:extLst>
          </p:cNvPr>
          <p:cNvSpPr>
            <a:spLocks noGrp="1"/>
          </p:cNvSpPr>
          <p:nvPr>
            <p:ph idx="1"/>
          </p:nvPr>
        </p:nvSpPr>
        <p:spPr/>
        <p:txBody>
          <a:bodyPr/>
          <a:lstStyle/>
          <a:p>
            <a:pPr marL="0" indent="0">
              <a:buNone/>
            </a:pPr>
            <a:r>
              <a:rPr lang="en-GB" dirty="0">
                <a:latin typeface="Courier New" panose="02070309020205020404" pitchFamily="49" charset="0"/>
                <a:cs typeface="Courier New" panose="02070309020205020404" pitchFamily="49" charset="0"/>
              </a:rPr>
              <a:t>Module load Picard</a:t>
            </a:r>
          </a:p>
          <a:p>
            <a:pPr marL="0" indent="0">
              <a:buNone/>
            </a:pPr>
            <a:endParaRPr lang="en-GB"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java -Xmx7g -</a:t>
            </a:r>
            <a:r>
              <a:rPr lang="sv-SE" dirty="0" err="1">
                <a:latin typeface="Courier New" panose="02070309020205020404" pitchFamily="49" charset="0"/>
                <a:cs typeface="Courier New" panose="02070309020205020404" pitchFamily="49" charset="0"/>
              </a:rPr>
              <a:t>jar</a:t>
            </a:r>
            <a:r>
              <a:rPr lang="sv-SE" dirty="0">
                <a:latin typeface="Courier New" panose="02070309020205020404" pitchFamily="49" charset="0"/>
                <a:cs typeface="Courier New" panose="02070309020205020404" pitchFamily="49" charset="0"/>
              </a:rPr>
              <a:t> $PICARD_HOME/</a:t>
            </a:r>
            <a:r>
              <a:rPr lang="sv-SE" dirty="0" err="1">
                <a:latin typeface="Courier New" panose="02070309020205020404" pitchFamily="49" charset="0"/>
                <a:cs typeface="Courier New" panose="02070309020205020404" pitchFamily="49" charset="0"/>
              </a:rPr>
              <a:t>picard.jar</a:t>
            </a:r>
            <a:r>
              <a:rPr lang="sv-SE" dirty="0">
                <a:latin typeface="Courier New" panose="02070309020205020404" pitchFamily="49" charset="0"/>
                <a:cs typeface="Courier New" panose="02070309020205020404" pitchFamily="49" charset="0"/>
              </a:rPr>
              <a:t> </a:t>
            </a:r>
            <a:r>
              <a:rPr lang="sv-SE" dirty="0" err="1">
                <a:latin typeface="Courier New" panose="02070309020205020404" pitchFamily="49" charset="0"/>
                <a:cs typeface="Courier New" panose="02070309020205020404" pitchFamily="49" charset="0"/>
              </a:rPr>
              <a:t>MarkDuplicates</a:t>
            </a:r>
            <a:r>
              <a:rPr lang="sv-SE" dirty="0">
                <a:latin typeface="Courier New" panose="02070309020205020404" pitchFamily="49" charset="0"/>
                <a:cs typeface="Courier New" panose="02070309020205020404" pitchFamily="49" charset="0"/>
              </a:rPr>
              <a:t>  </a:t>
            </a:r>
          </a:p>
          <a:p>
            <a:pPr marL="0" indent="0">
              <a:buNone/>
            </a:pPr>
            <a:r>
              <a:rPr lang="sv-SE" dirty="0">
                <a:latin typeface="Courier New" panose="02070309020205020404" pitchFamily="49" charset="0"/>
                <a:cs typeface="Courier New" panose="02070309020205020404" pitchFamily="49" charset="0"/>
              </a:rPr>
              <a:t>INPUT=</a:t>
            </a:r>
            <a:r>
              <a:rPr lang="sv-SE" dirty="0" err="1">
                <a:latin typeface="Courier New" panose="02070309020205020404" pitchFamily="49" charset="0"/>
                <a:cs typeface="Courier New" panose="02070309020205020404" pitchFamily="49" charset="0"/>
              </a:rPr>
              <a:t>sample.bam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OUTPUT=</a:t>
            </a:r>
            <a:r>
              <a:rPr lang="sv-SE" dirty="0" err="1">
                <a:latin typeface="Courier New" panose="02070309020205020404" pitchFamily="49" charset="0"/>
                <a:cs typeface="Courier New" panose="02070309020205020404" pitchFamily="49" charset="0"/>
              </a:rPr>
              <a:t>sample.md.bam</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METRICS_FILE=</a:t>
            </a:r>
            <a:r>
              <a:rPr lang="sv-SE" dirty="0" err="1">
                <a:latin typeface="Courier New" panose="02070309020205020404" pitchFamily="49" charset="0"/>
                <a:cs typeface="Courier New" panose="02070309020205020404" pitchFamily="49" charset="0"/>
              </a:rPr>
              <a:t>sample.md.metrix.txt</a:t>
            </a:r>
            <a:endParaRPr lang="sv-SE" dirty="0">
              <a:latin typeface="Courier New" panose="02070309020205020404" pitchFamily="49" charset="0"/>
              <a:cs typeface="Courier New" panose="02070309020205020404" pitchFamily="49" charset="0"/>
            </a:endParaRPr>
          </a:p>
          <a:p>
            <a:pPr marL="0" indent="0">
              <a:buNone/>
            </a:pPr>
            <a:r>
              <a:rPr lang="sv-SE" dirty="0">
                <a:latin typeface="Courier New" panose="02070309020205020404" pitchFamily="49" charset="0"/>
                <a:cs typeface="Courier New" panose="02070309020205020404" pitchFamily="49" charset="0"/>
              </a:rPr>
              <a:t>READ_NAME_REGEX=</a:t>
            </a:r>
            <a:r>
              <a:rPr lang="sv-SE" dirty="0" err="1">
                <a:latin typeface="Courier New" panose="02070309020205020404" pitchFamily="49" charset="0"/>
                <a:cs typeface="Courier New" panose="02070309020205020404" pitchFamily="49" charset="0"/>
              </a:rPr>
              <a:t>null</a:t>
            </a:r>
            <a:endParaRPr lang="en-GB" dirty="0">
              <a:latin typeface="Courier New" panose="02070309020205020404" pitchFamily="49" charset="0"/>
              <a:cs typeface="Courier New" panose="02070309020205020404" pitchFamily="49" charset="0"/>
            </a:endParaRPr>
          </a:p>
        </p:txBody>
      </p:sp>
      <p:sp>
        <p:nvSpPr>
          <p:cNvPr id="3" name="Rubrik 2">
            <a:extLst>
              <a:ext uri="{FF2B5EF4-FFF2-40B4-BE49-F238E27FC236}">
                <a16:creationId xmlns:a16="http://schemas.microsoft.com/office/drawing/2014/main" id="{3ABA59C7-61E1-5A41-B03E-E005AD3D5F7C}"/>
              </a:ext>
            </a:extLst>
          </p:cNvPr>
          <p:cNvSpPr>
            <a:spLocks noGrp="1"/>
          </p:cNvSpPr>
          <p:nvPr>
            <p:ph type="title"/>
          </p:nvPr>
        </p:nvSpPr>
        <p:spPr/>
        <p:txBody>
          <a:bodyPr/>
          <a:lstStyle/>
          <a:p>
            <a:r>
              <a:rPr lang="en-GB" sz="3600" dirty="0"/>
              <a:t>Picard </a:t>
            </a:r>
            <a:r>
              <a:rPr lang="en-GB" sz="3600" dirty="0" err="1"/>
              <a:t>MarkDuplicates</a:t>
            </a:r>
            <a:endParaRPr lang="en-GB" sz="3600" dirty="0"/>
          </a:p>
        </p:txBody>
      </p:sp>
    </p:spTree>
    <p:extLst>
      <p:ext uri="{BB962C8B-B14F-4D97-AF65-F5344CB8AC3E}">
        <p14:creationId xmlns:p14="http://schemas.microsoft.com/office/powerpoint/2010/main" val="1342749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741966"/>
            <a:ext cx="6242400" cy="745200"/>
          </a:xfrm>
        </p:spPr>
        <p:txBody>
          <a:bodyPr/>
          <a:lstStyle/>
          <a:p>
            <a:r>
              <a:rPr lang="en-US" sz="2400" dirty="0"/>
              <a:t>Base Quality Score Recalibration (BQSR)</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3"/>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844061" y="4146786"/>
            <a:ext cx="1559273" cy="489949"/>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34071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661" y="818215"/>
            <a:ext cx="6242400" cy="745200"/>
          </a:xfrm>
        </p:spPr>
        <p:txBody>
          <a:bodyPr/>
          <a:lstStyle/>
          <a:p>
            <a:r>
              <a:rPr lang="en-US" sz="2400" dirty="0"/>
              <a:t>Base Quality Score Recalibration (BQSR)</a:t>
            </a:r>
          </a:p>
        </p:txBody>
      </p:sp>
      <p:sp>
        <p:nvSpPr>
          <p:cNvPr id="5" name="Content Placeholder 1"/>
          <p:cNvSpPr txBox="1">
            <a:spLocks/>
          </p:cNvSpPr>
          <p:nvPr/>
        </p:nvSpPr>
        <p:spPr>
          <a:xfrm>
            <a:off x="404400" y="1729200"/>
            <a:ext cx="8640000" cy="4629229"/>
          </a:xfrm>
          <a:prstGeom prst="rect">
            <a:avLst/>
          </a:prstGeom>
        </p:spPr>
        <p:txBody>
          <a:bodyPr vert="horz" lIns="0" tIns="0" rIns="0" bIns="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During base calling, the sequencer estimates a quality score for each base. This is the quality scores present in the </a:t>
            </a:r>
            <a:r>
              <a:rPr lang="en-US" dirty="0" err="1"/>
              <a:t>fastq</a:t>
            </a:r>
            <a:r>
              <a:rPr lang="en-US" dirty="0"/>
              <a:t> files.</a:t>
            </a:r>
          </a:p>
          <a:p>
            <a:endParaRPr lang="en-US" dirty="0"/>
          </a:p>
          <a:p>
            <a:r>
              <a:rPr lang="en-US" dirty="0"/>
              <a:t>Systematic (non-random) errors in the base quality score estimation can occur.  </a:t>
            </a:r>
          </a:p>
          <a:p>
            <a:pPr lvl="1"/>
            <a:r>
              <a:rPr lang="en-US" dirty="0"/>
              <a:t>due to the physics or chemistry of the sequencing reaction</a:t>
            </a:r>
          </a:p>
          <a:p>
            <a:pPr lvl="1"/>
            <a:r>
              <a:rPr lang="en-US" dirty="0"/>
              <a:t>manufacturing flaws in the equipment</a:t>
            </a:r>
          </a:p>
          <a:p>
            <a:pPr lvl="1"/>
            <a:r>
              <a:rPr lang="en-US" dirty="0" err="1"/>
              <a:t>etc</a:t>
            </a:r>
            <a:endParaRPr lang="en-US" dirty="0"/>
          </a:p>
          <a:p>
            <a:endParaRPr lang="en-US" dirty="0"/>
          </a:p>
          <a:p>
            <a:r>
              <a:rPr lang="en-US" dirty="0"/>
              <a:t>Can cause bias in variant calling</a:t>
            </a:r>
          </a:p>
          <a:p>
            <a:endParaRPr lang="en-US" dirty="0"/>
          </a:p>
          <a:p>
            <a:r>
              <a:rPr lang="en-US" b="1" dirty="0"/>
              <a:t>Base </a:t>
            </a:r>
            <a:r>
              <a:rPr lang="en-US" b="1" dirty="0" err="1"/>
              <a:t>Qualtiy</a:t>
            </a:r>
            <a:r>
              <a:rPr lang="en-US" b="1" dirty="0"/>
              <a:t> Score Recalibration </a:t>
            </a:r>
            <a:r>
              <a:rPr lang="en-US" dirty="0"/>
              <a:t>helps to calibrate the scores so that they correspond to the real per-base sequencing error rate (</a:t>
            </a:r>
            <a:r>
              <a:rPr lang="en-US" dirty="0" err="1"/>
              <a:t>phred</a:t>
            </a:r>
            <a:r>
              <a:rPr lang="en-US" dirty="0"/>
              <a:t> scores)</a:t>
            </a:r>
          </a:p>
          <a:p>
            <a:pPr lvl="1"/>
            <a:endParaRPr lang="en-US" dirty="0"/>
          </a:p>
          <a:p>
            <a:pPr lvl="1"/>
            <a:endParaRPr lang="en-US" dirty="0"/>
          </a:p>
        </p:txBody>
      </p:sp>
    </p:spTree>
    <p:extLst>
      <p:ext uri="{BB962C8B-B14F-4D97-AF65-F5344CB8AC3E}">
        <p14:creationId xmlns:p14="http://schemas.microsoft.com/office/powerpoint/2010/main" val="505646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F96DD9A2-A395-3B47-9817-20E1F466579E}"/>
              </a:ext>
            </a:extLst>
          </p:cNvPr>
          <p:cNvSpPr>
            <a:spLocks noGrp="1"/>
          </p:cNvSpPr>
          <p:nvPr>
            <p:ph idx="1"/>
          </p:nvPr>
        </p:nvSpPr>
        <p:spPr>
          <a:xfrm>
            <a:off x="504000" y="1837177"/>
            <a:ext cx="8640000" cy="4629229"/>
          </a:xfrm>
        </p:spPr>
        <p:txBody>
          <a:bodyPr>
            <a:normAutofit fontScale="92500" lnSpcReduction="20000"/>
          </a:bodyPr>
          <a:lstStyle/>
          <a:p>
            <a:pPr marL="0" indent="0">
              <a:buNone/>
            </a:pPr>
            <a:r>
              <a:rPr lang="en-GB" dirty="0"/>
              <a:t>Module load GATK</a:t>
            </a:r>
          </a:p>
          <a:p>
            <a:pPr marL="0" indent="0">
              <a:buNone/>
            </a:pPr>
            <a:endParaRPr lang="en-GB"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BaseRecalibrator</a:t>
            </a:r>
            <a:r>
              <a:rPr lang="sv-SE" dirty="0"/>
              <a:t> </a:t>
            </a:r>
          </a:p>
          <a:p>
            <a:pPr marL="0" indent="0">
              <a:buNone/>
            </a:pPr>
            <a:r>
              <a:rPr lang="sv-SE" dirty="0"/>
              <a:t>-R </a:t>
            </a:r>
            <a:r>
              <a:rPr lang="sv-SE" dirty="0" err="1"/>
              <a:t>Human_genome.fasta</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sample_calibrationtable.txt</a:t>
            </a:r>
            <a:endParaRPr lang="sv-SE" dirty="0"/>
          </a:p>
          <a:p>
            <a:pPr marL="0" indent="0">
              <a:buNone/>
            </a:pPr>
            <a:r>
              <a:rPr lang="sv-SE" dirty="0"/>
              <a:t>-</a:t>
            </a:r>
            <a:r>
              <a:rPr lang="sv-SE" dirty="0" err="1"/>
              <a:t>knownSites</a:t>
            </a:r>
            <a:r>
              <a:rPr lang="sv-SE" dirty="0"/>
              <a:t> </a:t>
            </a:r>
            <a:r>
              <a:rPr lang="sv-SE" dirty="0" err="1"/>
              <a:t>high_confidence_SNPs.vcf</a:t>
            </a:r>
            <a:endParaRPr lang="sv-SE" dirty="0"/>
          </a:p>
          <a:p>
            <a:pPr marL="0" indent="0">
              <a:buNone/>
            </a:pPr>
            <a:endParaRPr lang="sv-SE" dirty="0"/>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PrintReads</a:t>
            </a:r>
            <a:r>
              <a:rPr lang="sv-SE" dirty="0"/>
              <a:t> </a:t>
            </a:r>
          </a:p>
          <a:p>
            <a:pPr marL="0" indent="0">
              <a:buNone/>
            </a:pPr>
            <a:r>
              <a:rPr lang="sv-SE" dirty="0"/>
              <a:t>-R </a:t>
            </a:r>
            <a:r>
              <a:rPr lang="sv-SE" dirty="0" err="1"/>
              <a:t>Human_genome.fasta</a:t>
            </a:r>
            <a:r>
              <a:rPr lang="sv-SE" dirty="0"/>
              <a:t> </a:t>
            </a:r>
          </a:p>
          <a:p>
            <a:pPr marL="0" indent="0">
              <a:buNone/>
            </a:pPr>
            <a:r>
              <a:rPr lang="sv-SE" dirty="0"/>
              <a:t>-BQSR </a:t>
            </a:r>
            <a:r>
              <a:rPr lang="sv-SE" dirty="0" err="1"/>
              <a:t>sample_calibrationtable.txt</a:t>
            </a:r>
            <a:r>
              <a:rPr lang="sv-SE" dirty="0"/>
              <a:t> </a:t>
            </a:r>
          </a:p>
          <a:p>
            <a:pPr marL="0" indent="0">
              <a:buNone/>
            </a:pPr>
            <a:r>
              <a:rPr lang="sv-SE" dirty="0"/>
              <a:t>-I </a:t>
            </a:r>
            <a:r>
              <a:rPr lang="sv-SE" dirty="0" err="1"/>
              <a:t>sample.bam</a:t>
            </a:r>
            <a:endParaRPr lang="sv-SE" dirty="0"/>
          </a:p>
          <a:p>
            <a:pPr marL="0" indent="0">
              <a:buNone/>
            </a:pPr>
            <a:r>
              <a:rPr lang="sv-SE" dirty="0"/>
              <a:t>-o </a:t>
            </a:r>
            <a:r>
              <a:rPr lang="sv-SE" dirty="0" err="1"/>
              <a:t>sample.bsqr.bam</a:t>
            </a:r>
            <a:endParaRPr lang="en-GB" dirty="0"/>
          </a:p>
        </p:txBody>
      </p:sp>
      <p:sp>
        <p:nvSpPr>
          <p:cNvPr id="3" name="Rubrik 2">
            <a:extLst>
              <a:ext uri="{FF2B5EF4-FFF2-40B4-BE49-F238E27FC236}">
                <a16:creationId xmlns:a16="http://schemas.microsoft.com/office/drawing/2014/main" id="{0FA9FE53-FA92-8946-A372-F3E32FDB4F81}"/>
              </a:ext>
            </a:extLst>
          </p:cNvPr>
          <p:cNvSpPr>
            <a:spLocks noGrp="1"/>
          </p:cNvSpPr>
          <p:nvPr>
            <p:ph type="title"/>
          </p:nvPr>
        </p:nvSpPr>
        <p:spPr>
          <a:xfrm>
            <a:off x="189477" y="903538"/>
            <a:ext cx="6242400" cy="745200"/>
          </a:xfrm>
        </p:spPr>
        <p:txBody>
          <a:bodyPr/>
          <a:lstStyle/>
          <a:p>
            <a:r>
              <a:rPr lang="en-US" sz="2400" dirty="0"/>
              <a:t>Base Quality Score Recalibration (BQSR)</a:t>
            </a:r>
            <a:endParaRPr lang="en-GB" sz="2400" dirty="0"/>
          </a:p>
        </p:txBody>
      </p:sp>
      <p:sp>
        <p:nvSpPr>
          <p:cNvPr id="4" name="Höger klammerparentes 3">
            <a:extLst>
              <a:ext uri="{FF2B5EF4-FFF2-40B4-BE49-F238E27FC236}">
                <a16:creationId xmlns:a16="http://schemas.microsoft.com/office/drawing/2014/main" id="{E30DCAC3-FA0E-D24A-A204-61EF0F56A593}"/>
              </a:ext>
            </a:extLst>
          </p:cNvPr>
          <p:cNvSpPr/>
          <p:nvPr/>
        </p:nvSpPr>
        <p:spPr>
          <a:xfrm>
            <a:off x="6749722" y="2189747"/>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 name="textruta 4">
            <a:extLst>
              <a:ext uri="{FF2B5EF4-FFF2-40B4-BE49-F238E27FC236}">
                <a16:creationId xmlns:a16="http://schemas.microsoft.com/office/drawing/2014/main" id="{FB7587B1-EE7B-C84D-A4F5-F02F347FA673}"/>
              </a:ext>
            </a:extLst>
          </p:cNvPr>
          <p:cNvSpPr txBox="1"/>
          <p:nvPr/>
        </p:nvSpPr>
        <p:spPr>
          <a:xfrm>
            <a:off x="7123026" y="2576308"/>
            <a:ext cx="1684090" cy="923330"/>
          </a:xfrm>
          <a:prstGeom prst="rect">
            <a:avLst/>
          </a:prstGeom>
          <a:noFill/>
        </p:spPr>
        <p:txBody>
          <a:bodyPr wrap="square" rtlCol="0">
            <a:spAutoFit/>
          </a:bodyPr>
          <a:lstStyle/>
          <a:p>
            <a:r>
              <a:rPr lang="en-GB" dirty="0"/>
              <a:t>Generates a recalibration table</a:t>
            </a:r>
          </a:p>
        </p:txBody>
      </p:sp>
      <p:sp>
        <p:nvSpPr>
          <p:cNvPr id="7" name="Höger klammerparentes 6">
            <a:extLst>
              <a:ext uri="{FF2B5EF4-FFF2-40B4-BE49-F238E27FC236}">
                <a16:creationId xmlns:a16="http://schemas.microsoft.com/office/drawing/2014/main" id="{EFA9F34F-A49C-E84B-85D7-9429A5C1C682}"/>
              </a:ext>
            </a:extLst>
          </p:cNvPr>
          <p:cNvSpPr/>
          <p:nvPr/>
        </p:nvSpPr>
        <p:spPr>
          <a:xfrm>
            <a:off x="6749722" y="4400874"/>
            <a:ext cx="276726" cy="16964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 name="textruta 7">
            <a:extLst>
              <a:ext uri="{FF2B5EF4-FFF2-40B4-BE49-F238E27FC236}">
                <a16:creationId xmlns:a16="http://schemas.microsoft.com/office/drawing/2014/main" id="{0F4C8BBC-3AAF-D742-AEF0-01822244AA1D}"/>
              </a:ext>
            </a:extLst>
          </p:cNvPr>
          <p:cNvSpPr txBox="1"/>
          <p:nvPr/>
        </p:nvSpPr>
        <p:spPr>
          <a:xfrm>
            <a:off x="7123026" y="4205797"/>
            <a:ext cx="1684090" cy="2308324"/>
          </a:xfrm>
          <a:prstGeom prst="rect">
            <a:avLst/>
          </a:prstGeom>
          <a:noFill/>
        </p:spPr>
        <p:txBody>
          <a:bodyPr wrap="square" rtlCol="0">
            <a:spAutoFit/>
          </a:bodyPr>
          <a:lstStyle/>
          <a:p>
            <a:r>
              <a:rPr lang="en-GB" dirty="0"/>
              <a:t>Applies the recalibration table on the bam file. </a:t>
            </a:r>
          </a:p>
          <a:p>
            <a:r>
              <a:rPr lang="en-GB" dirty="0"/>
              <a:t>Generates new recalibrated bam. </a:t>
            </a:r>
          </a:p>
        </p:txBody>
      </p:sp>
    </p:spTree>
    <p:extLst>
      <p:ext uri="{BB962C8B-B14F-4D97-AF65-F5344CB8AC3E}">
        <p14:creationId xmlns:p14="http://schemas.microsoft.com/office/powerpoint/2010/main" val="120955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Population based variant projects</a:t>
            </a:r>
          </a:p>
        </p:txBody>
      </p:sp>
      <p:sp>
        <p:nvSpPr>
          <p:cNvPr id="3" name="Title 2"/>
          <p:cNvSpPr>
            <a:spLocks noGrp="1"/>
          </p:cNvSpPr>
          <p:nvPr>
            <p:ph type="title"/>
          </p:nvPr>
        </p:nvSpPr>
        <p:spPr/>
        <p:txBody>
          <a:bodyPr/>
          <a:lstStyle/>
          <a:p>
            <a:r>
              <a:rPr lang="en-US" dirty="0"/>
              <a:t>Variants</a:t>
            </a:r>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19" y="4176737"/>
            <a:ext cx="2963748" cy="2190210"/>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706" y="2530365"/>
            <a:ext cx="2654504" cy="3756123"/>
          </a:xfrm>
          <a:prstGeom prst="rect">
            <a:avLst/>
          </a:prstGeom>
        </p:spPr>
      </p:pic>
      <p:pic>
        <p:nvPicPr>
          <p:cNvPr id="9" name="Bildobjekt 8">
            <a:extLst>
              <a:ext uri="{FF2B5EF4-FFF2-40B4-BE49-F238E27FC236}">
                <a16:creationId xmlns:a16="http://schemas.microsoft.com/office/drawing/2014/main" id="{01DDEA14-D3DD-F744-BE7E-63EC234B99E7}"/>
              </a:ext>
            </a:extLst>
          </p:cNvPr>
          <p:cNvPicPr>
            <a:picLocks noChangeAspect="1"/>
          </p:cNvPicPr>
          <p:nvPr/>
        </p:nvPicPr>
        <p:blipFill>
          <a:blip r:embed="rId5"/>
          <a:stretch>
            <a:fillRect/>
          </a:stretch>
        </p:blipFill>
        <p:spPr>
          <a:xfrm>
            <a:off x="5606113" y="1778400"/>
            <a:ext cx="1498960" cy="2398337"/>
          </a:xfrm>
          <a:prstGeom prst="rect">
            <a:avLst/>
          </a:prstGeom>
        </p:spPr>
      </p:pic>
    </p:spTree>
    <p:extLst>
      <p:ext uri="{BB962C8B-B14F-4D97-AF65-F5344CB8AC3E}">
        <p14:creationId xmlns:p14="http://schemas.microsoft.com/office/powerpoint/2010/main" val="1168633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Filter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80721" y="2573268"/>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9152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4D5653BF-59A3-E24E-AAE2-F304717265F9}"/>
              </a:ext>
            </a:extLst>
          </p:cNvPr>
          <p:cNvSpPr>
            <a:spLocks noGrp="1"/>
          </p:cNvSpPr>
          <p:nvPr>
            <p:ph idx="1"/>
          </p:nvPr>
        </p:nvSpPr>
        <p:spPr/>
        <p:txBody>
          <a:bodyPr>
            <a:normAutofit fontScale="92500" lnSpcReduction="10000"/>
          </a:bodyPr>
          <a:lstStyle/>
          <a:p>
            <a:r>
              <a:rPr lang="en-GB" dirty="0"/>
              <a:t>Remove low quality variants</a:t>
            </a:r>
          </a:p>
          <a:p>
            <a:endParaRPr lang="en-GB" dirty="0"/>
          </a:p>
          <a:p>
            <a:r>
              <a:rPr lang="en-GB" dirty="0"/>
              <a:t>Variant quality score recalibration (VQSR): </a:t>
            </a:r>
          </a:p>
          <a:p>
            <a:pPr lvl="1"/>
            <a:r>
              <a:rPr lang="en-GB" dirty="0"/>
              <a:t>For large data sets ( &gt;1 WGS or &gt;30WES samples)</a:t>
            </a:r>
          </a:p>
          <a:p>
            <a:pPr lvl="1"/>
            <a:r>
              <a:rPr lang="en-GB" dirty="0"/>
              <a:t>GATK has a machine learning algorithm that can be trained to recognise ”likely false” variants</a:t>
            </a:r>
          </a:p>
          <a:p>
            <a:pPr lvl="1"/>
            <a:r>
              <a:rPr lang="en-GB" b="1" dirty="0"/>
              <a:t>We do recommend to use VQSR when possible!</a:t>
            </a:r>
          </a:p>
          <a:p>
            <a:endParaRPr lang="en-GB" dirty="0"/>
          </a:p>
          <a:p>
            <a:r>
              <a:rPr lang="en-GB" dirty="0"/>
              <a:t>Hard filters:</a:t>
            </a:r>
          </a:p>
          <a:p>
            <a:pPr lvl="1"/>
            <a:r>
              <a:rPr lang="en-GB" dirty="0"/>
              <a:t>For smaller data sets</a:t>
            </a:r>
          </a:p>
          <a:p>
            <a:pPr lvl="1"/>
            <a:r>
              <a:rPr lang="en-GB" dirty="0"/>
              <a:t>Hard filters on information in the VCF file </a:t>
            </a:r>
          </a:p>
          <a:p>
            <a:pPr lvl="1"/>
            <a:r>
              <a:rPr lang="en-GB" dirty="0"/>
              <a:t>For example:</a:t>
            </a:r>
            <a:r>
              <a:rPr lang="en-US" sz="1600" dirty="0"/>
              <a:t> </a:t>
            </a:r>
            <a:r>
              <a:rPr lang="en-US" dirty="0"/>
              <a:t>Flag variants with ”QD &lt; 2” and ”MQ&lt; 40.0”</a:t>
            </a:r>
            <a:endParaRPr lang="en-GB" dirty="0"/>
          </a:p>
          <a:p>
            <a:pPr lvl="1"/>
            <a:r>
              <a:rPr lang="en-GB" dirty="0"/>
              <a:t>GATK recommendations on hard filters: https://</a:t>
            </a:r>
            <a:r>
              <a:rPr lang="en-GB" dirty="0" err="1"/>
              <a:t>gatkforums.broadinstitute.org</a:t>
            </a:r>
            <a:r>
              <a:rPr lang="en-GB" dirty="0"/>
              <a:t>/</a:t>
            </a:r>
            <a:r>
              <a:rPr lang="en-GB" dirty="0" err="1"/>
              <a:t>gatk</a:t>
            </a:r>
            <a:r>
              <a:rPr lang="en-GB" dirty="0"/>
              <a:t>/discussion/2806/</a:t>
            </a:r>
            <a:r>
              <a:rPr lang="en-GB" dirty="0" err="1"/>
              <a:t>howto</a:t>
            </a:r>
            <a:r>
              <a:rPr lang="en-GB" dirty="0"/>
              <a:t>-apply-hard-filters-to-a-call-set</a:t>
            </a:r>
          </a:p>
          <a:p>
            <a:pPr marL="457200" lvl="1" indent="0">
              <a:buNone/>
            </a:pPr>
            <a:endParaRPr lang="en-GB" dirty="0"/>
          </a:p>
        </p:txBody>
      </p:sp>
      <p:sp>
        <p:nvSpPr>
          <p:cNvPr id="3" name="Rubrik 2">
            <a:extLst>
              <a:ext uri="{FF2B5EF4-FFF2-40B4-BE49-F238E27FC236}">
                <a16:creationId xmlns:a16="http://schemas.microsoft.com/office/drawing/2014/main" id="{D494B9D8-CAE7-3247-B8B1-69BC034B061A}"/>
              </a:ext>
            </a:extLst>
          </p:cNvPr>
          <p:cNvSpPr>
            <a:spLocks noGrp="1"/>
          </p:cNvSpPr>
          <p:nvPr>
            <p:ph type="title"/>
          </p:nvPr>
        </p:nvSpPr>
        <p:spPr/>
        <p:txBody>
          <a:bodyPr/>
          <a:lstStyle/>
          <a:p>
            <a:r>
              <a:rPr lang="en-GB" dirty="0"/>
              <a:t>Filtering</a:t>
            </a:r>
          </a:p>
        </p:txBody>
      </p:sp>
    </p:spTree>
    <p:extLst>
      <p:ext uri="{BB962C8B-B14F-4D97-AF65-F5344CB8AC3E}">
        <p14:creationId xmlns:p14="http://schemas.microsoft.com/office/powerpoint/2010/main" val="1067305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SNPs</a:t>
            </a:r>
          </a:p>
        </p:txBody>
      </p:sp>
      <p:sp>
        <p:nvSpPr>
          <p:cNvPr id="6" name="Content Placeholder 1"/>
          <p:cNvSpPr>
            <a:spLocks noGrp="1"/>
          </p:cNvSpPr>
          <p:nvPr>
            <p:ph idx="1"/>
          </p:nvPr>
        </p:nvSpPr>
        <p:spPr>
          <a:xfrm>
            <a:off x="252000" y="1576800"/>
            <a:ext cx="8695230" cy="5032344"/>
          </a:xfrm>
        </p:spPr>
        <p:txBody>
          <a:bodyPr>
            <a:normAutofit fontScale="775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SNP </a:t>
            </a:r>
          </a:p>
          <a:p>
            <a:pPr marL="0" indent="0">
              <a:buNone/>
            </a:pPr>
            <a:r>
              <a:rPr lang="sv-SE" dirty="0"/>
              <a:t>-o </a:t>
            </a:r>
            <a:r>
              <a:rPr lang="sv-SE" dirty="0" err="1"/>
              <a:t>snps.vcf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snps.vcf</a:t>
            </a:r>
            <a:r>
              <a:rPr lang="sv-SE" dirty="0"/>
              <a:t> </a:t>
            </a:r>
          </a:p>
          <a:p>
            <a:pPr marL="0" indent="0">
              <a:buNone/>
            </a:pPr>
            <a:r>
              <a:rPr lang="sv-SE" dirty="0"/>
              <a:t>-o </a:t>
            </a:r>
            <a:r>
              <a:rPr lang="sv-SE" dirty="0" err="1"/>
              <a:t>snps.filtered.vcf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"MQ &lt; 40.0" </a:t>
            </a:r>
          </a:p>
          <a:p>
            <a:pPr marL="0" indent="0">
              <a:buNone/>
            </a:pPr>
            <a:r>
              <a:rPr lang="sv-SE" dirty="0"/>
              <a:t>--</a:t>
            </a:r>
            <a:r>
              <a:rPr lang="sv-SE" dirty="0" err="1"/>
              <a:t>filterName</a:t>
            </a:r>
            <a:r>
              <a:rPr lang="sv-SE" dirty="0"/>
              <a:t> </a:t>
            </a:r>
            <a:r>
              <a:rPr lang="sv-SE" dirty="0" err="1"/>
              <a:t>MQfilter</a:t>
            </a:r>
            <a:r>
              <a:rPr lang="sv-SE" dirty="0"/>
              <a:t> </a:t>
            </a:r>
          </a:p>
          <a:p>
            <a:pPr marL="0" indent="0">
              <a:buNone/>
            </a:pPr>
            <a:r>
              <a:rPr lang="sv-SE" dirty="0"/>
              <a:t>--</a:t>
            </a:r>
            <a:r>
              <a:rPr lang="sv-SE" dirty="0" err="1"/>
              <a:t>filterExpression</a:t>
            </a:r>
            <a:r>
              <a:rPr lang="sv-SE" dirty="0"/>
              <a:t> "FS &gt; 60.0"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1890103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INDELs</a:t>
            </a:r>
          </a:p>
        </p:txBody>
      </p:sp>
      <p:sp>
        <p:nvSpPr>
          <p:cNvPr id="6" name="Content Placeholder 1"/>
          <p:cNvSpPr>
            <a:spLocks noGrp="1"/>
          </p:cNvSpPr>
          <p:nvPr>
            <p:ph idx="1"/>
          </p:nvPr>
        </p:nvSpPr>
        <p:spPr>
          <a:xfrm>
            <a:off x="252000" y="1576800"/>
            <a:ext cx="8695230" cy="5032344"/>
          </a:xfrm>
        </p:spPr>
        <p:txBody>
          <a:bodyPr>
            <a:normAutofit fontScale="85000" lnSpcReduction="20000"/>
          </a:bodyPr>
          <a:lstStyle/>
          <a:p>
            <a:pPr marL="0" indent="0">
              <a:buNone/>
            </a:pPr>
            <a:r>
              <a:rPr lang="en-US" dirty="0">
                <a:latin typeface="Monaco" charset="0"/>
                <a:ea typeface="Monaco" charset="0"/>
                <a:cs typeface="Monaco" charset="0"/>
              </a:rPr>
              <a:t>module load GATK</a:t>
            </a:r>
          </a:p>
          <a:p>
            <a:pPr marL="0" indent="0">
              <a:buNone/>
            </a:pPr>
            <a:endParaRPr lang="en-US" dirty="0">
              <a:latin typeface="Monaco" charset="0"/>
              <a:ea typeface="Monaco" charset="0"/>
              <a:cs typeface="Monaco" charset="0"/>
            </a:endParaRPr>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SelectVariants</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cohort.vcf</a:t>
            </a:r>
            <a:r>
              <a:rPr lang="sv-SE" dirty="0"/>
              <a:t> </a:t>
            </a:r>
          </a:p>
          <a:p>
            <a:pPr marL="0" indent="0">
              <a:buNone/>
            </a:pPr>
            <a:r>
              <a:rPr lang="sv-SE" dirty="0"/>
              <a:t>-</a:t>
            </a:r>
            <a:r>
              <a:rPr lang="sv-SE" dirty="0" err="1"/>
              <a:t>selectType</a:t>
            </a:r>
            <a:r>
              <a:rPr lang="sv-SE" dirty="0"/>
              <a:t> INDEL </a:t>
            </a:r>
          </a:p>
          <a:p>
            <a:pPr marL="0" indent="0">
              <a:buNone/>
            </a:pPr>
            <a:r>
              <a:rPr lang="sv-SE" dirty="0"/>
              <a:t>-o </a:t>
            </a:r>
            <a:r>
              <a:rPr lang="sv-SE" dirty="0" err="1"/>
              <a:t>indels.vcf</a:t>
            </a:r>
            <a:r>
              <a:rPr lang="sv-SE" dirty="0"/>
              <a:t> </a:t>
            </a:r>
          </a:p>
          <a:p>
            <a:pPr marL="0" indent="0">
              <a:buNone/>
            </a:pPr>
            <a:endParaRPr lang="sv-SE" dirty="0"/>
          </a:p>
          <a:p>
            <a:pPr marL="0" indent="0">
              <a:buNone/>
            </a:pPr>
            <a:r>
              <a:rPr lang="sv-SE" dirty="0"/>
              <a:t>java -Xmx7g –</a:t>
            </a:r>
            <a:r>
              <a:rPr lang="sv-SE" dirty="0" err="1"/>
              <a:t>jar</a:t>
            </a:r>
            <a:r>
              <a:rPr lang="sv-SE" dirty="0"/>
              <a:t> $GATK_HOME/</a:t>
            </a:r>
            <a:r>
              <a:rPr lang="sv-SE" dirty="0" err="1"/>
              <a:t>GenomeAnalysisTK.jar</a:t>
            </a:r>
            <a:r>
              <a:rPr lang="sv-SE" dirty="0"/>
              <a:t> </a:t>
            </a:r>
          </a:p>
          <a:p>
            <a:pPr marL="0" indent="0">
              <a:buNone/>
            </a:pPr>
            <a:r>
              <a:rPr lang="sv-SE" dirty="0"/>
              <a:t>-T </a:t>
            </a:r>
            <a:r>
              <a:rPr lang="sv-SE" dirty="0" err="1"/>
              <a:t>VariantFiltration</a:t>
            </a:r>
            <a:r>
              <a:rPr lang="sv-SE" dirty="0"/>
              <a:t> </a:t>
            </a:r>
          </a:p>
          <a:p>
            <a:pPr marL="0" indent="0">
              <a:buNone/>
            </a:pPr>
            <a:r>
              <a:rPr lang="sv-SE" dirty="0"/>
              <a:t>-R </a:t>
            </a:r>
            <a:r>
              <a:rPr lang="sv-SE" dirty="0" err="1"/>
              <a:t>Human_genome.fasta</a:t>
            </a:r>
            <a:r>
              <a:rPr lang="sv-SE" dirty="0"/>
              <a:t> </a:t>
            </a:r>
          </a:p>
          <a:p>
            <a:pPr marL="0" indent="0">
              <a:buNone/>
            </a:pPr>
            <a:r>
              <a:rPr lang="sv-SE" dirty="0"/>
              <a:t>-V </a:t>
            </a:r>
            <a:r>
              <a:rPr lang="sv-SE" dirty="0" err="1"/>
              <a:t>indels.vcf</a:t>
            </a:r>
            <a:r>
              <a:rPr lang="sv-SE" dirty="0"/>
              <a:t> </a:t>
            </a:r>
          </a:p>
          <a:p>
            <a:pPr marL="0" indent="0">
              <a:buNone/>
            </a:pPr>
            <a:r>
              <a:rPr lang="sv-SE" dirty="0"/>
              <a:t>-o </a:t>
            </a:r>
            <a:r>
              <a:rPr lang="sv-SE" dirty="0" err="1"/>
              <a:t>indels.filtered.vcf</a:t>
            </a:r>
            <a:r>
              <a:rPr lang="sv-SE" dirty="0"/>
              <a:t> </a:t>
            </a:r>
          </a:p>
          <a:p>
            <a:pPr marL="0" indent="0">
              <a:buNone/>
            </a:pPr>
            <a:r>
              <a:rPr lang="sv-SE" dirty="0"/>
              <a:t>--</a:t>
            </a:r>
            <a:r>
              <a:rPr lang="sv-SE" dirty="0" err="1"/>
              <a:t>filterExpression</a:t>
            </a:r>
            <a:r>
              <a:rPr lang="sv-SE" dirty="0"/>
              <a:t> "QD &lt; 2.0" </a:t>
            </a:r>
          </a:p>
          <a:p>
            <a:pPr marL="0" indent="0">
              <a:buNone/>
            </a:pPr>
            <a:r>
              <a:rPr lang="sv-SE" dirty="0"/>
              <a:t>--</a:t>
            </a:r>
            <a:r>
              <a:rPr lang="sv-SE" dirty="0" err="1"/>
              <a:t>filterName</a:t>
            </a:r>
            <a:r>
              <a:rPr lang="sv-SE" dirty="0"/>
              <a:t> </a:t>
            </a:r>
            <a:r>
              <a:rPr lang="sv-SE" dirty="0" err="1"/>
              <a:t>QDfilter</a:t>
            </a:r>
            <a:r>
              <a:rPr lang="sv-SE" dirty="0"/>
              <a:t> </a:t>
            </a:r>
          </a:p>
          <a:p>
            <a:pPr marL="0" indent="0">
              <a:buNone/>
            </a:pPr>
            <a:r>
              <a:rPr lang="sv-SE" dirty="0"/>
              <a:t>--</a:t>
            </a:r>
            <a:r>
              <a:rPr lang="sv-SE" dirty="0" err="1"/>
              <a:t>filterExpression</a:t>
            </a:r>
            <a:r>
              <a:rPr lang="sv-SE" dirty="0"/>
              <a:t> "FS &gt; 200.0" </a:t>
            </a:r>
          </a:p>
          <a:p>
            <a:pPr marL="0" indent="0">
              <a:buNone/>
            </a:pPr>
            <a:r>
              <a:rPr lang="sv-SE" dirty="0"/>
              <a:t>--</a:t>
            </a:r>
            <a:r>
              <a:rPr lang="sv-SE" dirty="0" err="1"/>
              <a:t>filterName</a:t>
            </a:r>
            <a:r>
              <a:rPr lang="sv-SE" dirty="0"/>
              <a:t> </a:t>
            </a:r>
            <a:r>
              <a:rPr lang="sv-SE" dirty="0" err="1"/>
              <a:t>FSfilter</a:t>
            </a:r>
            <a:r>
              <a:rPr lang="sv-SE" dirty="0"/>
              <a:t> </a:t>
            </a:r>
            <a:br>
              <a:rPr lang="sv-SE" dirty="0"/>
            </a:br>
            <a:endParaRPr lang="en-US" dirty="0">
              <a:latin typeface="Monaco" charset="0"/>
              <a:ea typeface="Monaco" charset="0"/>
              <a:cs typeface="Monaco" charset="0"/>
            </a:endParaRPr>
          </a:p>
        </p:txBody>
      </p:sp>
    </p:spTree>
    <p:extLst>
      <p:ext uri="{BB962C8B-B14F-4D97-AF65-F5344CB8AC3E}">
        <p14:creationId xmlns:p14="http://schemas.microsoft.com/office/powerpoint/2010/main" val="2104868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innehåll 1">
            <a:extLst>
              <a:ext uri="{FF2B5EF4-FFF2-40B4-BE49-F238E27FC236}">
                <a16:creationId xmlns:a16="http://schemas.microsoft.com/office/drawing/2014/main" id="{2F9B8964-B1E5-6044-A602-CC2499155826}"/>
              </a:ext>
            </a:extLst>
          </p:cNvPr>
          <p:cNvSpPr>
            <a:spLocks noGrp="1"/>
          </p:cNvSpPr>
          <p:nvPr>
            <p:ph idx="1"/>
          </p:nvPr>
        </p:nvSpPr>
        <p:spPr/>
        <p:txBody>
          <a:bodyPr/>
          <a:lstStyle/>
          <a:p>
            <a:r>
              <a:rPr lang="sv-SE" dirty="0" err="1"/>
              <a:t>Module</a:t>
            </a:r>
            <a:r>
              <a:rPr lang="sv-SE" dirty="0"/>
              <a:t> </a:t>
            </a:r>
            <a:r>
              <a:rPr lang="sv-SE" dirty="0" err="1"/>
              <a:t>load</a:t>
            </a:r>
            <a:r>
              <a:rPr lang="sv-SE" dirty="0"/>
              <a:t> GATK</a:t>
            </a:r>
          </a:p>
          <a:p>
            <a:endParaRPr lang="sv-SE" dirty="0"/>
          </a:p>
          <a:p>
            <a:r>
              <a:rPr lang="sv-SE" dirty="0"/>
              <a:t>java -Xmx7g -</a:t>
            </a:r>
            <a:r>
              <a:rPr lang="sv-SE" dirty="0" err="1"/>
              <a:t>jar</a:t>
            </a:r>
            <a:r>
              <a:rPr lang="sv-SE" dirty="0"/>
              <a:t> $GATK_HOME/</a:t>
            </a:r>
            <a:r>
              <a:rPr lang="sv-SE" dirty="0" err="1"/>
              <a:t>GenomeAnalysisTK.jar</a:t>
            </a:r>
            <a:r>
              <a:rPr lang="sv-SE" dirty="0"/>
              <a:t> </a:t>
            </a:r>
          </a:p>
          <a:p>
            <a:r>
              <a:rPr lang="sv-SE" dirty="0"/>
              <a:t>-T </a:t>
            </a:r>
            <a:r>
              <a:rPr lang="sv-SE" dirty="0" err="1"/>
              <a:t>CombineVariants</a:t>
            </a:r>
            <a:r>
              <a:rPr lang="sv-SE" dirty="0"/>
              <a:t> </a:t>
            </a:r>
          </a:p>
          <a:p>
            <a:r>
              <a:rPr lang="sv-SE" dirty="0"/>
              <a:t>-R </a:t>
            </a:r>
            <a:r>
              <a:rPr lang="sv-SE" dirty="0" err="1"/>
              <a:t>Human_genome.fasta</a:t>
            </a:r>
            <a:r>
              <a:rPr lang="sv-SE" dirty="0"/>
              <a:t> </a:t>
            </a:r>
          </a:p>
          <a:p>
            <a:r>
              <a:rPr lang="sv-SE" dirty="0"/>
              <a:t>--</a:t>
            </a:r>
            <a:r>
              <a:rPr lang="sv-SE" dirty="0" err="1"/>
              <a:t>variant:snp</a:t>
            </a:r>
            <a:r>
              <a:rPr lang="sv-SE" dirty="0"/>
              <a:t> </a:t>
            </a:r>
            <a:r>
              <a:rPr lang="sv-SE" dirty="0" err="1"/>
              <a:t>snps.filtered.vcf</a:t>
            </a:r>
            <a:r>
              <a:rPr lang="sv-SE" dirty="0"/>
              <a:t> </a:t>
            </a:r>
          </a:p>
          <a:p>
            <a:r>
              <a:rPr lang="sv-SE" dirty="0"/>
              <a:t>--</a:t>
            </a:r>
            <a:r>
              <a:rPr lang="sv-SE" dirty="0" err="1"/>
              <a:t>variant:indel</a:t>
            </a:r>
            <a:r>
              <a:rPr lang="sv-SE" dirty="0"/>
              <a:t> </a:t>
            </a:r>
            <a:r>
              <a:rPr lang="sv-SE" dirty="0" err="1"/>
              <a:t>indels.filtered.vcf</a:t>
            </a:r>
            <a:r>
              <a:rPr lang="sv-SE" dirty="0"/>
              <a:t> </a:t>
            </a:r>
          </a:p>
          <a:p>
            <a:r>
              <a:rPr lang="sv-SE" dirty="0"/>
              <a:t>-o </a:t>
            </a:r>
            <a:r>
              <a:rPr lang="sv-SE" dirty="0" err="1"/>
              <a:t>snps.indels.filtered.vcf</a:t>
            </a:r>
            <a:r>
              <a:rPr lang="sv-SE" dirty="0"/>
              <a:t> </a:t>
            </a:r>
          </a:p>
          <a:p>
            <a:r>
              <a:rPr lang="sv-SE" dirty="0"/>
              <a:t>-</a:t>
            </a:r>
            <a:r>
              <a:rPr lang="sv-SE" dirty="0" err="1"/>
              <a:t>genotypeMergeOptions</a:t>
            </a:r>
            <a:r>
              <a:rPr lang="sv-SE" dirty="0"/>
              <a:t> PRIORITIZE </a:t>
            </a:r>
          </a:p>
          <a:p>
            <a:r>
              <a:rPr lang="sv-SE" dirty="0"/>
              <a:t>-</a:t>
            </a:r>
            <a:r>
              <a:rPr lang="sv-SE" dirty="0" err="1"/>
              <a:t>priority</a:t>
            </a:r>
            <a:r>
              <a:rPr lang="sv-SE" dirty="0"/>
              <a:t> </a:t>
            </a:r>
            <a:r>
              <a:rPr lang="sv-SE" dirty="0" err="1"/>
              <a:t>snp,indel</a:t>
            </a:r>
            <a:endParaRPr lang="en-GB" dirty="0"/>
          </a:p>
        </p:txBody>
      </p:sp>
      <p:sp>
        <p:nvSpPr>
          <p:cNvPr id="3" name="Rubrik 2">
            <a:extLst>
              <a:ext uri="{FF2B5EF4-FFF2-40B4-BE49-F238E27FC236}">
                <a16:creationId xmlns:a16="http://schemas.microsoft.com/office/drawing/2014/main" id="{E19A27A4-E98F-C142-AE7E-A5B6AC98B0E5}"/>
              </a:ext>
            </a:extLst>
          </p:cNvPr>
          <p:cNvSpPr>
            <a:spLocks noGrp="1"/>
          </p:cNvSpPr>
          <p:nvPr>
            <p:ph type="title"/>
          </p:nvPr>
        </p:nvSpPr>
        <p:spPr>
          <a:xfrm>
            <a:off x="252000" y="831600"/>
            <a:ext cx="6242400" cy="745200"/>
          </a:xfrm>
        </p:spPr>
        <p:txBody>
          <a:bodyPr/>
          <a:lstStyle/>
          <a:p>
            <a:r>
              <a:rPr lang="en-GB" sz="3200" dirty="0"/>
              <a:t>Merge filtered SNPs and INDELs</a:t>
            </a:r>
          </a:p>
        </p:txBody>
      </p:sp>
    </p:spTree>
    <p:extLst>
      <p:ext uri="{BB962C8B-B14F-4D97-AF65-F5344CB8AC3E}">
        <p14:creationId xmlns:p14="http://schemas.microsoft.com/office/powerpoint/2010/main" val="1666751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NGS workflow</a:t>
            </a:r>
          </a:p>
        </p:txBody>
      </p:sp>
      <p:graphicFrame>
        <p:nvGraphicFramePr>
          <p:cNvPr id="5" name="Content Placeholder 3">
            <a:extLst>
              <a:ext uri="{FF2B5EF4-FFF2-40B4-BE49-F238E27FC236}">
                <a16:creationId xmlns:a16="http://schemas.microsoft.com/office/drawing/2014/main" id="{FEFBFFE0-B450-A041-9783-3B0A911BAAB4}"/>
              </a:ext>
            </a:extLst>
          </p:cNvPr>
          <p:cNvGraphicFramePr>
            <a:graphicFrameLocks/>
          </p:cNvGraphicFramePr>
          <p:nvPr>
            <p:extLst>
              <p:ext uri="{D42A27DB-BD31-4B8C-83A1-F6EECF244321}">
                <p14:modId xmlns:p14="http://schemas.microsoft.com/office/powerpoint/2010/main" val="920474426"/>
              </p:ext>
            </p:extLst>
          </p:nvPr>
        </p:nvGraphicFramePr>
        <p:xfrm>
          <a:off x="252000" y="1664176"/>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373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476" y="820120"/>
            <a:ext cx="6844369" cy="745200"/>
          </a:xfrm>
        </p:spPr>
        <p:txBody>
          <a:bodyPr/>
          <a:lstStyle/>
          <a:p>
            <a:r>
              <a:rPr lang="en-US" sz="2800" dirty="0"/>
              <a:t>Annotate variants</a:t>
            </a:r>
          </a:p>
        </p:txBody>
      </p:sp>
      <p:sp>
        <p:nvSpPr>
          <p:cNvPr id="5" name="TextBox 4"/>
          <p:cNvSpPr txBox="1"/>
          <p:nvPr/>
        </p:nvSpPr>
        <p:spPr>
          <a:xfrm>
            <a:off x="430052" y="6110093"/>
            <a:ext cx="8640330" cy="646331"/>
          </a:xfrm>
          <a:prstGeom prst="rect">
            <a:avLst/>
          </a:prstGeom>
          <a:noFill/>
        </p:spPr>
        <p:txBody>
          <a:bodyPr wrap="square" rtlCol="0">
            <a:spAutoFit/>
          </a:bodyPr>
          <a:lstStyle/>
          <a:p>
            <a:r>
              <a:rPr lang="en-US" dirty="0">
                <a:hlinkClick r:id="rId3"/>
              </a:rPr>
              <a:t>https://software.broadinstitute.org/gatk/best-practices/</a:t>
            </a:r>
            <a:endParaRPr lang="en-US" dirty="0"/>
          </a:p>
          <a:p>
            <a:r>
              <a:rPr lang="en-US" dirty="0"/>
              <a:t>	Germline short variant discovery (SNPs + Indels)</a:t>
            </a:r>
          </a:p>
        </p:txBody>
      </p:sp>
      <p:pic>
        <p:nvPicPr>
          <p:cNvPr id="8" name="Bildobjekt 7">
            <a:extLst>
              <a:ext uri="{FF2B5EF4-FFF2-40B4-BE49-F238E27FC236}">
                <a16:creationId xmlns:a16="http://schemas.microsoft.com/office/drawing/2014/main" id="{51D60C7F-7B30-F84E-B448-8D1EC8DB43E4}"/>
              </a:ext>
            </a:extLst>
          </p:cNvPr>
          <p:cNvPicPr>
            <a:picLocks noChangeAspect="1"/>
          </p:cNvPicPr>
          <p:nvPr/>
        </p:nvPicPr>
        <p:blipFill>
          <a:blip r:embed="rId4"/>
          <a:stretch>
            <a:fillRect/>
          </a:stretch>
        </p:blipFill>
        <p:spPr>
          <a:xfrm>
            <a:off x="0" y="1915861"/>
            <a:ext cx="9144000" cy="3765537"/>
          </a:xfrm>
          <a:prstGeom prst="rect">
            <a:avLst/>
          </a:prstGeom>
        </p:spPr>
      </p:pic>
      <p:sp>
        <p:nvSpPr>
          <p:cNvPr id="4" name="Rektangel med rundade hörn 3">
            <a:extLst>
              <a:ext uri="{FF2B5EF4-FFF2-40B4-BE49-F238E27FC236}">
                <a16:creationId xmlns:a16="http://schemas.microsoft.com/office/drawing/2014/main" id="{3D63F69D-8F7C-1B42-9F4C-A2489CFECAAF}"/>
              </a:ext>
            </a:extLst>
          </p:cNvPr>
          <p:cNvSpPr/>
          <p:nvPr/>
        </p:nvSpPr>
        <p:spPr>
          <a:xfrm>
            <a:off x="6869146" y="3309413"/>
            <a:ext cx="1563076" cy="331774"/>
          </a:xfrm>
          <a:prstGeom prst="roundRect">
            <a:avLst/>
          </a:pr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91864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Annotation</a:t>
            </a:r>
          </a:p>
        </p:txBody>
      </p:sp>
      <p:sp>
        <p:nvSpPr>
          <p:cNvPr id="4"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annovar</a:t>
            </a:r>
            <a:r>
              <a:rPr lang="en-US" dirty="0">
                <a:latin typeface="Monaco" charset="0"/>
                <a:ea typeface="Monaco" charset="0"/>
                <a:cs typeface="Monaco" charset="0"/>
              </a:rPr>
              <a:t> /</a:t>
            </a:r>
            <a:r>
              <a:rPr lang="en-US" dirty="0" err="1">
                <a:latin typeface="Monaco" charset="0"/>
                <a:ea typeface="Monaco" charset="0"/>
                <a:cs typeface="Monaco" charset="0"/>
              </a:rPr>
              <a:t>snpEff</a:t>
            </a:r>
            <a:r>
              <a:rPr lang="en-US" dirty="0">
                <a:latin typeface="Monaco" charset="0"/>
                <a:ea typeface="Monaco" charset="0"/>
                <a:cs typeface="Monaco" charset="0"/>
              </a:rPr>
              <a:t> / </a:t>
            </a:r>
            <a:r>
              <a:rPr lang="en-US" dirty="0" err="1">
                <a:latin typeface="Monaco" charset="0"/>
                <a:ea typeface="Monaco" charset="0"/>
                <a:cs typeface="Monaco" charset="0"/>
              </a:rPr>
              <a:t>vep</a:t>
            </a:r>
            <a:endParaRPr lang="en-US" dirty="0">
              <a:latin typeface="Monaco" charset="0"/>
              <a:ea typeface="Monaco" charset="0"/>
              <a:cs typeface="Monaco" charset="0"/>
            </a:endParaRPr>
          </a:p>
          <a:p>
            <a:pPr marL="0" indent="0" defTabSz="914400">
              <a:spcBef>
                <a:spcPts val="0"/>
              </a:spcBef>
              <a:buNone/>
            </a:pPr>
            <a:endParaRPr lang="en-US" dirty="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QUAL</a:t>
            </a:r>
          </a:p>
          <a:p>
            <a:pPr marL="0" lvl="0" indent="0">
              <a:spcBef>
                <a:spcPts val="200"/>
              </a:spcBef>
              <a:buSzTx/>
              <a:buNone/>
              <a:defRPr sz="1800"/>
            </a:pPr>
            <a:r>
              <a:rPr lang="en-US" sz="1400" dirty="0">
                <a:latin typeface="Courier New"/>
                <a:ea typeface="Courier New"/>
                <a:cs typeface="Courier New"/>
                <a:sym typeface="Courier New"/>
              </a:rPr>
              <a:t>20 14370 rs6054257 G A 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Gene-based</a:t>
            </a:r>
          </a:p>
          <a:p>
            <a:pPr lvl="1" defTabSz="914400">
              <a:spcBef>
                <a:spcPts val="0"/>
              </a:spcBef>
            </a:pPr>
            <a:r>
              <a:rPr lang="en-US" dirty="0"/>
              <a:t>Non-synonymous/synonymous</a:t>
            </a:r>
          </a:p>
          <a:p>
            <a:pPr defTabSz="914400">
              <a:spcBef>
                <a:spcPts val="0"/>
              </a:spcBef>
            </a:pPr>
            <a:r>
              <a:rPr lang="en-US" dirty="0"/>
              <a:t>Region-based</a:t>
            </a:r>
          </a:p>
          <a:p>
            <a:pPr lvl="1" defTabSz="914400">
              <a:spcBef>
                <a:spcPts val="0"/>
              </a:spcBef>
            </a:pPr>
            <a:r>
              <a:rPr lang="en-US" dirty="0" err="1"/>
              <a:t>CpG</a:t>
            </a:r>
            <a:r>
              <a:rPr lang="en-US" dirty="0"/>
              <a:t>-islands</a:t>
            </a:r>
          </a:p>
          <a:p>
            <a:pPr lvl="1" defTabSz="914400">
              <a:spcBef>
                <a:spcPts val="0"/>
              </a:spcBef>
            </a:pPr>
            <a:r>
              <a:rPr lang="en-US" dirty="0"/>
              <a:t>Conserved regions</a:t>
            </a:r>
          </a:p>
          <a:p>
            <a:pPr lvl="1" defTabSz="914400">
              <a:spcBef>
                <a:spcPts val="0"/>
              </a:spcBef>
            </a:pPr>
            <a:r>
              <a:rPr lang="en-US" dirty="0"/>
              <a:t>Predicted transcription factor binding sites</a:t>
            </a:r>
          </a:p>
          <a:p>
            <a:pPr defTabSz="914400">
              <a:spcBef>
                <a:spcPts val="0"/>
              </a:spcBef>
            </a:pPr>
            <a:r>
              <a:rPr lang="en-US" dirty="0"/>
              <a:t>Filter-based</a:t>
            </a:r>
          </a:p>
          <a:p>
            <a:pPr lvl="1" defTabSz="914400">
              <a:spcBef>
                <a:spcPts val="0"/>
              </a:spcBef>
            </a:pPr>
            <a:r>
              <a:rPr lang="en-US" dirty="0" err="1"/>
              <a:t>dbSNP</a:t>
            </a:r>
            <a:endParaRPr lang="en-US" dirty="0"/>
          </a:p>
          <a:p>
            <a:pPr lvl="1" defTabSz="914400">
              <a:spcBef>
                <a:spcPts val="0"/>
              </a:spcBef>
            </a:pPr>
            <a:r>
              <a:rPr lang="en-US" dirty="0"/>
              <a:t>1000G</a:t>
            </a:r>
          </a:p>
          <a:p>
            <a:pPr lvl="1" defTabSz="914400">
              <a:spcBef>
                <a:spcPts val="0"/>
              </a:spcBef>
            </a:pPr>
            <a:r>
              <a:rPr lang="en-US" dirty="0"/>
              <a:t>COSMIC</a:t>
            </a:r>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472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7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4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9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6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62" grpId="0" animBg="1"/>
      <p:bldP spid="2" grpId="0"/>
      <p:bldP spid="36" grpId="0" animBg="1"/>
      <p:bldP spid="40" grpId="0" animBg="1"/>
      <p:bldP spid="41" grpId="0" animBg="1"/>
      <p:bldP spid="42" grpId="0" animBg="1"/>
      <p:bldP spid="43" grpId="0" animBg="1"/>
      <p:bldP spid="44" grpId="0" animBg="1"/>
      <p:bldP spid="49" grpId="0" animBg="1"/>
      <p:bldP spid="52" grpId="0" animBg="1"/>
      <p:bldP spid="54" grpId="0" animBg="1"/>
      <p:bldP spid="4" grpId="0" animBg="1"/>
      <p:bldP spid="29" grpId="0" animBg="1"/>
      <p:bldP spid="195" grpId="0" animBg="1"/>
      <p:bldP spid="203" grpId="0"/>
      <p:bldP spid="94" grpId="0" animBg="1"/>
      <p:bldP spid="9" grpId="0"/>
      <p:bldP spid="97" grpId="0"/>
      <p:bldP spid="99" grpId="0"/>
      <p:bldP spid="100" grpId="0"/>
      <p:bldP spid="101" grpId="0"/>
      <p:bldP spid="123" grpId="0" animBg="1"/>
      <p:bldP spid="124" grpId="0" animBg="1"/>
      <p:bldP spid="132" grpId="0" animBg="1"/>
      <p:bldP spid="144" grpId="0" animBg="1"/>
      <p:bldP spid="154" grpId="0" animBg="1"/>
      <p:bldP spid="156" grpId="0" animBg="1"/>
      <p:bldP spid="168"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3621515" y="49183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223456"/>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raw_variants.vcf</a:t>
            </a:r>
            <a:endParaRPr lang="en-US" sz="1000" dirty="0">
              <a:solidFill>
                <a:srgbClr val="000000"/>
              </a:solidFill>
            </a:endParaRPr>
          </a:p>
        </p:txBody>
      </p:sp>
      <p:sp>
        <p:nvSpPr>
          <p:cNvPr id="62" name="Rectangle 61"/>
          <p:cNvSpPr/>
          <p:nvPr/>
        </p:nvSpPr>
        <p:spPr>
          <a:xfrm>
            <a:off x="2868865" y="5535561"/>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(SNPs)</a:t>
            </a:r>
          </a:p>
        </p:txBody>
      </p:sp>
      <p:cxnSp>
        <p:nvCxnSpPr>
          <p:cNvPr id="72" name="Elbow Connector 71"/>
          <p:cNvCxnSpPr/>
          <p:nvPr/>
        </p:nvCxnSpPr>
        <p:spPr>
          <a:xfrm rot="16200000" flipH="1">
            <a:off x="3492844" y="4115734"/>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Sample1: HG00097</a:t>
            </a: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40" name="Rectangle 39"/>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41" name="Rectangle 40"/>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2" name="Rectangle 41"/>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43" name="Rectangle 42"/>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44" name="Rectangle 43"/>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49" name="Data 48"/>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HG00097.dedup.recal.bam</a:t>
            </a:r>
          </a:p>
        </p:txBody>
      </p:sp>
      <p:sp>
        <p:nvSpPr>
          <p:cNvPr id="52" name="Rectangle 51"/>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54" name="Data 53"/>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HG00097.g.vcf</a:t>
            </a: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29" name="Data 28"/>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1343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423409"/>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Sample3.g.vcf</a:t>
            </a:r>
          </a:p>
        </p:txBody>
      </p:sp>
      <p:cxnSp>
        <p:nvCxnSpPr>
          <p:cNvPr id="90" name="Elbow Connector 89"/>
          <p:cNvCxnSpPr/>
          <p:nvPr/>
        </p:nvCxnSpPr>
        <p:spPr>
          <a:xfrm rot="5400000">
            <a:off x="4865180" y="4340919"/>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3709170"/>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cxnSpLocks/>
            <a:endCxn id="154" idx="2"/>
          </p:cNvCxnSpPr>
          <p:nvPr/>
        </p:nvCxnSpPr>
        <p:spPr>
          <a:xfrm>
            <a:off x="5223526" y="6459304"/>
            <a:ext cx="472725" cy="9537"/>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a:solidFill>
                  <a:srgbClr val="000000"/>
                </a:solidFill>
              </a:rPr>
              <a:t>Sample3</a:t>
            </a:r>
          </a:p>
        </p:txBody>
      </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solidFill>
                  <a:srgbClr val="000000"/>
                </a:solidFill>
              </a:rPr>
              <a:t>Index reference genome</a:t>
            </a: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a:t>mapping</a:t>
            </a:r>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a:t>processing</a:t>
            </a:r>
          </a:p>
        </p:txBody>
      </p:sp>
      <p:sp>
        <p:nvSpPr>
          <p:cNvPr id="99" name="TextBox 98"/>
          <p:cNvSpPr txBox="1"/>
          <p:nvPr/>
        </p:nvSpPr>
        <p:spPr>
          <a:xfrm>
            <a:off x="229175" y="4099176"/>
            <a:ext cx="1070075" cy="246221"/>
          </a:xfrm>
          <a:prstGeom prst="rect">
            <a:avLst/>
          </a:prstGeom>
          <a:noFill/>
        </p:spPr>
        <p:txBody>
          <a:bodyPr wrap="none" rtlCol="0">
            <a:spAutoFit/>
          </a:bodyPr>
          <a:lstStyle/>
          <a:p>
            <a:r>
              <a:rPr lang="en-US" sz="1000" dirty="0"/>
              <a:t>Variant calling</a:t>
            </a:r>
          </a:p>
        </p:txBody>
      </p:sp>
      <p:sp>
        <p:nvSpPr>
          <p:cNvPr id="100" name="TextBox 99"/>
          <p:cNvSpPr txBox="1"/>
          <p:nvPr/>
        </p:nvSpPr>
        <p:spPr>
          <a:xfrm>
            <a:off x="237628" y="4918334"/>
            <a:ext cx="1393055" cy="246221"/>
          </a:xfrm>
          <a:prstGeom prst="rect">
            <a:avLst/>
          </a:prstGeom>
          <a:noFill/>
        </p:spPr>
        <p:txBody>
          <a:bodyPr wrap="none" rtlCol="0">
            <a:spAutoFit/>
          </a:bodyPr>
          <a:lstStyle/>
          <a:p>
            <a:r>
              <a:rPr lang="en-US" sz="1000" dirty="0"/>
              <a:t>Joint variant calling</a:t>
            </a:r>
          </a:p>
        </p:txBody>
      </p:sp>
      <p:sp>
        <p:nvSpPr>
          <p:cNvPr id="101" name="TextBox 100"/>
          <p:cNvSpPr txBox="1"/>
          <p:nvPr/>
        </p:nvSpPr>
        <p:spPr>
          <a:xfrm>
            <a:off x="246460" y="5748494"/>
            <a:ext cx="1150538" cy="246221"/>
          </a:xfrm>
          <a:prstGeom prst="rect">
            <a:avLst/>
          </a:prstGeom>
          <a:noFill/>
        </p:spPr>
        <p:txBody>
          <a:bodyPr wrap="none" rtlCol="0">
            <a:spAutoFit/>
          </a:bodyPr>
          <a:lstStyle/>
          <a:p>
            <a:r>
              <a:rPr lang="en-US" sz="1000" dirty="0"/>
              <a:t>Variant filtration</a:t>
            </a:r>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a:t>Flowchart of lab</a:t>
            </a:r>
          </a:p>
        </p:txBody>
      </p:sp>
      <p:grpSp>
        <p:nvGrpSpPr>
          <p:cNvPr id="87" name="Grupp 86">
            <a:extLst>
              <a:ext uri="{FF2B5EF4-FFF2-40B4-BE49-F238E27FC236}">
                <a16:creationId xmlns:a16="http://schemas.microsoft.com/office/drawing/2014/main" id="{45150334-6E3D-D947-A89D-21C390A8CBF8}"/>
              </a:ext>
            </a:extLst>
          </p:cNvPr>
          <p:cNvGrpSpPr/>
          <p:nvPr/>
        </p:nvGrpSpPr>
        <p:grpSpPr>
          <a:xfrm>
            <a:off x="4392562" y="628264"/>
            <a:ext cx="3124115" cy="4001750"/>
            <a:chOff x="1362154" y="647471"/>
            <a:chExt cx="3124115" cy="4001750"/>
          </a:xfrm>
        </p:grpSpPr>
        <p:sp>
          <p:nvSpPr>
            <p:cNvPr id="88" name="TextBox 1">
              <a:extLst>
                <a:ext uri="{FF2B5EF4-FFF2-40B4-BE49-F238E27FC236}">
                  <a16:creationId xmlns:a16="http://schemas.microsoft.com/office/drawing/2014/main" id="{75EAF917-D883-004D-8225-21B37F21741F}"/>
                </a:ext>
              </a:extLst>
            </p:cNvPr>
            <p:cNvSpPr txBox="1"/>
            <p:nvPr/>
          </p:nvSpPr>
          <p:spPr>
            <a:xfrm>
              <a:off x="2250038" y="647471"/>
              <a:ext cx="1348446" cy="246221"/>
            </a:xfrm>
            <a:prstGeom prst="rect">
              <a:avLst/>
            </a:prstGeom>
            <a:noFill/>
          </p:spPr>
          <p:txBody>
            <a:bodyPr wrap="none" rtlCol="0">
              <a:spAutoFit/>
            </a:bodyPr>
            <a:lstStyle/>
            <a:p>
              <a:r>
                <a:rPr lang="en-US" sz="1000" dirty="0">
                  <a:solidFill>
                    <a:srgbClr val="000000"/>
                  </a:solidFill>
                </a:rPr>
                <a:t>Sample2: HG00100</a:t>
              </a:r>
            </a:p>
          </p:txBody>
        </p:sp>
        <p:sp>
          <p:nvSpPr>
            <p:cNvPr id="89" name="Rectangle 35">
              <a:extLst>
                <a:ext uri="{FF2B5EF4-FFF2-40B4-BE49-F238E27FC236}">
                  <a16:creationId xmlns:a16="http://schemas.microsoft.com/office/drawing/2014/main" id="{FDAC1A91-091D-854D-8BC4-8785500B64A6}"/>
                </a:ext>
              </a:extLst>
            </p:cNvPr>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AddOrReplaceReadGroups</a:t>
              </a:r>
              <a:endParaRPr lang="en-US" sz="1000" dirty="0">
                <a:solidFill>
                  <a:srgbClr val="000000"/>
                </a:solidFill>
              </a:endParaRPr>
            </a:p>
          </p:txBody>
        </p:sp>
        <p:sp>
          <p:nvSpPr>
            <p:cNvPr id="91" name="Rectangle 39">
              <a:extLst>
                <a:ext uri="{FF2B5EF4-FFF2-40B4-BE49-F238E27FC236}">
                  <a16:creationId xmlns:a16="http://schemas.microsoft.com/office/drawing/2014/main" id="{F60FBB57-E888-1D43-8AD6-ACACB5F56BBC}"/>
                </a:ext>
              </a:extLst>
            </p:cNvPr>
            <p:cNvSpPr/>
            <p:nvPr/>
          </p:nvSpPr>
          <p:spPr>
            <a:xfrm>
              <a:off x="1885420" y="245442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MarkDuplicates</a:t>
              </a:r>
              <a:endParaRPr lang="en-US" sz="1000" dirty="0">
                <a:solidFill>
                  <a:srgbClr val="000000"/>
                </a:solidFill>
              </a:endParaRPr>
            </a:p>
          </p:txBody>
        </p:sp>
        <p:sp>
          <p:nvSpPr>
            <p:cNvPr id="96" name="Rectangle 40">
              <a:extLst>
                <a:ext uri="{FF2B5EF4-FFF2-40B4-BE49-F238E27FC236}">
                  <a16:creationId xmlns:a16="http://schemas.microsoft.com/office/drawing/2014/main" id="{DE860AB2-4348-3749-B6B8-5C7C77E65A9E}"/>
                </a:ext>
              </a:extLst>
            </p:cNvPr>
            <p:cNvSpPr/>
            <p:nvPr/>
          </p:nvSpPr>
          <p:spPr>
            <a:xfrm>
              <a:off x="1885420" y="275889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2" name="Rectangle 41">
              <a:extLst>
                <a:ext uri="{FF2B5EF4-FFF2-40B4-BE49-F238E27FC236}">
                  <a16:creationId xmlns:a16="http://schemas.microsoft.com/office/drawing/2014/main" id="{192CBBC5-9169-B043-9910-BD3F5A4B5BED}"/>
                </a:ext>
              </a:extLst>
            </p:cNvPr>
            <p:cNvSpPr/>
            <p:nvPr/>
          </p:nvSpPr>
          <p:spPr>
            <a:xfrm>
              <a:off x="1885420" y="211950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BuildBamIndex</a:t>
              </a:r>
              <a:endParaRPr lang="en-US" sz="1000" dirty="0">
                <a:solidFill>
                  <a:srgbClr val="000000"/>
                </a:solidFill>
              </a:endParaRPr>
            </a:p>
          </p:txBody>
        </p:sp>
        <p:sp>
          <p:nvSpPr>
            <p:cNvPr id="103" name="Rectangle 42">
              <a:extLst>
                <a:ext uri="{FF2B5EF4-FFF2-40B4-BE49-F238E27FC236}">
                  <a16:creationId xmlns:a16="http://schemas.microsoft.com/office/drawing/2014/main" id="{9B38ECD2-C269-C04B-A655-19BC46282C12}"/>
                </a:ext>
              </a:extLst>
            </p:cNvPr>
            <p:cNvSpPr/>
            <p:nvPr/>
          </p:nvSpPr>
          <p:spPr>
            <a:xfrm>
              <a:off x="1885420" y="30633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BaseRecalibrator</a:t>
              </a:r>
              <a:endParaRPr lang="en-US" sz="1000" dirty="0">
                <a:solidFill>
                  <a:srgbClr val="000000"/>
                </a:solidFill>
              </a:endParaRPr>
            </a:p>
          </p:txBody>
        </p:sp>
        <p:sp>
          <p:nvSpPr>
            <p:cNvPr id="104" name="Rectangle 43">
              <a:extLst>
                <a:ext uri="{FF2B5EF4-FFF2-40B4-BE49-F238E27FC236}">
                  <a16:creationId xmlns:a16="http://schemas.microsoft.com/office/drawing/2014/main" id="{654660B8-BA0A-124A-84FF-FA1E02D89C04}"/>
                </a:ext>
              </a:extLst>
            </p:cNvPr>
            <p:cNvSpPr/>
            <p:nvPr/>
          </p:nvSpPr>
          <p:spPr>
            <a:xfrm>
              <a:off x="1885420" y="336784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PrintReads</a:t>
              </a:r>
              <a:endParaRPr lang="en-US" sz="1000" dirty="0">
                <a:solidFill>
                  <a:srgbClr val="000000"/>
                </a:solidFill>
              </a:endParaRPr>
            </a:p>
          </p:txBody>
        </p:sp>
        <p:sp>
          <p:nvSpPr>
            <p:cNvPr id="105" name="Data 104">
              <a:extLst>
                <a:ext uri="{FF2B5EF4-FFF2-40B4-BE49-F238E27FC236}">
                  <a16:creationId xmlns:a16="http://schemas.microsoft.com/office/drawing/2014/main" id="{0DDA2DB4-0607-C043-AF79-672473AD388E}"/>
                </a:ext>
              </a:extLst>
            </p:cNvPr>
            <p:cNvSpPr/>
            <p:nvPr/>
          </p:nvSpPr>
          <p:spPr>
            <a:xfrm>
              <a:off x="1362154" y="3733950"/>
              <a:ext cx="3124115" cy="200157"/>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HG00100.dedup.recal.bam</a:t>
              </a:r>
            </a:p>
          </p:txBody>
        </p:sp>
        <p:sp>
          <p:nvSpPr>
            <p:cNvPr id="106" name="Rectangle 51">
              <a:extLst>
                <a:ext uri="{FF2B5EF4-FFF2-40B4-BE49-F238E27FC236}">
                  <a16:creationId xmlns:a16="http://schemas.microsoft.com/office/drawing/2014/main" id="{F413F9E4-0F4D-7746-8A1F-DEC02008ED9D}"/>
                </a:ext>
              </a:extLst>
            </p:cNvPr>
            <p:cNvSpPr/>
            <p:nvPr/>
          </p:nvSpPr>
          <p:spPr>
            <a:xfrm>
              <a:off x="1885420" y="409520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HaplotypeCaller</a:t>
              </a:r>
              <a:endParaRPr lang="en-US" sz="1000" dirty="0">
                <a:solidFill>
                  <a:srgbClr val="000000"/>
                </a:solidFill>
              </a:endParaRPr>
            </a:p>
          </p:txBody>
        </p:sp>
        <p:sp>
          <p:nvSpPr>
            <p:cNvPr id="107" name="Data 106">
              <a:extLst>
                <a:ext uri="{FF2B5EF4-FFF2-40B4-BE49-F238E27FC236}">
                  <a16:creationId xmlns:a16="http://schemas.microsoft.com/office/drawing/2014/main" id="{69750D1C-412A-1249-AA65-C2FCC87BC010}"/>
                </a:ext>
              </a:extLst>
            </p:cNvPr>
            <p:cNvSpPr/>
            <p:nvPr/>
          </p:nvSpPr>
          <p:spPr>
            <a:xfrm>
              <a:off x="2010439" y="4433221"/>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HG00100.g.vcf</a:t>
              </a:r>
            </a:p>
          </p:txBody>
        </p:sp>
        <p:grpSp>
          <p:nvGrpSpPr>
            <p:cNvPr id="108" name="Group 85">
              <a:extLst>
                <a:ext uri="{FF2B5EF4-FFF2-40B4-BE49-F238E27FC236}">
                  <a16:creationId xmlns:a16="http://schemas.microsoft.com/office/drawing/2014/main" id="{CCE3235A-37AE-F645-84CB-9CEB38EE6E34}"/>
                </a:ext>
              </a:extLst>
            </p:cNvPr>
            <p:cNvGrpSpPr/>
            <p:nvPr/>
          </p:nvGrpSpPr>
          <p:grpSpPr>
            <a:xfrm>
              <a:off x="1885420" y="1314937"/>
              <a:ext cx="2160000" cy="383623"/>
              <a:chOff x="1839517" y="1329148"/>
              <a:chExt cx="2160000" cy="383623"/>
            </a:xfrm>
          </p:grpSpPr>
          <p:sp>
            <p:nvSpPr>
              <p:cNvPr id="120" name="Rectangle 32">
                <a:extLst>
                  <a:ext uri="{FF2B5EF4-FFF2-40B4-BE49-F238E27FC236}">
                    <a16:creationId xmlns:a16="http://schemas.microsoft.com/office/drawing/2014/main" id="{FC1F5ADE-F7C2-6848-9E04-2E5AA40F5F4A}"/>
                  </a:ext>
                </a:extLst>
              </p:cNvPr>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Bwa</a:t>
                </a:r>
                <a:r>
                  <a:rPr lang="en-US" sz="1000" dirty="0">
                    <a:solidFill>
                      <a:srgbClr val="000000"/>
                    </a:solidFill>
                  </a:rPr>
                  <a:t> </a:t>
                </a:r>
                <a:r>
                  <a:rPr lang="en-US" sz="1000" dirty="0" err="1">
                    <a:solidFill>
                      <a:srgbClr val="000000"/>
                    </a:solidFill>
                  </a:rPr>
                  <a:t>mem</a:t>
                </a:r>
                <a:endParaRPr lang="en-US" sz="1000" dirty="0">
                  <a:solidFill>
                    <a:srgbClr val="000000"/>
                  </a:solidFill>
                </a:endParaRPr>
              </a:p>
            </p:txBody>
          </p:sp>
          <p:cxnSp>
            <p:nvCxnSpPr>
              <p:cNvPr id="121" name="Straight Arrow Connector 506">
                <a:extLst>
                  <a:ext uri="{FF2B5EF4-FFF2-40B4-BE49-F238E27FC236}">
                    <a16:creationId xmlns:a16="http://schemas.microsoft.com/office/drawing/2014/main" id="{8D59CB48-ADDC-9241-BB2B-0AE4D60473C5}"/>
                  </a:ext>
                </a:extLst>
              </p:cNvPr>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2" name="Straight Arrow Connector 508">
                <a:extLst>
                  <a:ext uri="{FF2B5EF4-FFF2-40B4-BE49-F238E27FC236}">
                    <a16:creationId xmlns:a16="http://schemas.microsoft.com/office/drawing/2014/main" id="{281AE316-36AC-8447-A4F6-2BA8A1E0CA55}"/>
                  </a:ext>
                </a:extLst>
              </p:cNvPr>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09" name="Data 108">
              <a:extLst>
                <a:ext uri="{FF2B5EF4-FFF2-40B4-BE49-F238E27FC236}">
                  <a16:creationId xmlns:a16="http://schemas.microsoft.com/office/drawing/2014/main" id="{5E9C9811-4D78-D24E-846C-93382631E07C}"/>
                </a:ext>
              </a:extLst>
            </p:cNvPr>
            <p:cNvSpPr/>
            <p:nvPr/>
          </p:nvSpPr>
          <p:spPr>
            <a:xfrm>
              <a:off x="2924218" y="1067391"/>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read2.fq</a:t>
              </a:r>
            </a:p>
          </p:txBody>
        </p:sp>
        <p:sp>
          <p:nvSpPr>
            <p:cNvPr id="110" name="Data 109">
              <a:extLst>
                <a:ext uri="{FF2B5EF4-FFF2-40B4-BE49-F238E27FC236}">
                  <a16:creationId xmlns:a16="http://schemas.microsoft.com/office/drawing/2014/main" id="{B168B85F-9E09-224F-B0B8-BD84F101A079}"/>
                </a:ext>
              </a:extLst>
            </p:cNvPr>
            <p:cNvSpPr/>
            <p:nvPr/>
          </p:nvSpPr>
          <p:spPr>
            <a:xfrm>
              <a:off x="1739858" y="1087120"/>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read1.fq</a:t>
              </a:r>
            </a:p>
          </p:txBody>
        </p:sp>
        <p:cxnSp>
          <p:nvCxnSpPr>
            <p:cNvPr id="111" name="Straight Arrow Connector 97">
              <a:extLst>
                <a:ext uri="{FF2B5EF4-FFF2-40B4-BE49-F238E27FC236}">
                  <a16:creationId xmlns:a16="http://schemas.microsoft.com/office/drawing/2014/main" id="{829886C9-7FB6-AE42-BF96-70EAC15ED85F}"/>
                </a:ext>
              </a:extLst>
            </p:cNvPr>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2" name="Straight Arrow Connector 124">
              <a:extLst>
                <a:ext uri="{FF2B5EF4-FFF2-40B4-BE49-F238E27FC236}">
                  <a16:creationId xmlns:a16="http://schemas.microsoft.com/office/drawing/2014/main" id="{893D46A6-EBF3-C342-9EAE-8B4804DCB747}"/>
                </a:ext>
              </a:extLst>
            </p:cNvPr>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3" name="Straight Arrow Connector 125">
              <a:extLst>
                <a:ext uri="{FF2B5EF4-FFF2-40B4-BE49-F238E27FC236}">
                  <a16:creationId xmlns:a16="http://schemas.microsoft.com/office/drawing/2014/main" id="{CA15FE10-54B9-F741-BC81-1D41C68B2FEF}"/>
                </a:ext>
              </a:extLst>
            </p:cNvPr>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4" name="Straight Arrow Connector 128">
              <a:extLst>
                <a:ext uri="{FF2B5EF4-FFF2-40B4-BE49-F238E27FC236}">
                  <a16:creationId xmlns:a16="http://schemas.microsoft.com/office/drawing/2014/main" id="{32831B5C-63A5-5C4D-8DC1-878E5EDCB9B8}"/>
                </a:ext>
              </a:extLst>
            </p:cNvPr>
            <p:cNvCxnSpPr/>
            <p:nvPr/>
          </p:nvCxnSpPr>
          <p:spPr>
            <a:xfrm>
              <a:off x="2924214" y="265089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5" name="Straight Arrow Connector 129">
              <a:extLst>
                <a:ext uri="{FF2B5EF4-FFF2-40B4-BE49-F238E27FC236}">
                  <a16:creationId xmlns:a16="http://schemas.microsoft.com/office/drawing/2014/main" id="{8E3A1FFD-3BD5-EB4A-B3B5-6DF2A6C6E883}"/>
                </a:ext>
              </a:extLst>
            </p:cNvPr>
            <p:cNvCxnSpPr/>
            <p:nvPr/>
          </p:nvCxnSpPr>
          <p:spPr>
            <a:xfrm>
              <a:off x="2924213" y="2955371"/>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6" name="Straight Arrow Connector 130">
              <a:extLst>
                <a:ext uri="{FF2B5EF4-FFF2-40B4-BE49-F238E27FC236}">
                  <a16:creationId xmlns:a16="http://schemas.microsoft.com/office/drawing/2014/main" id="{E202F9E0-51B6-9244-B3CB-9999633830EE}"/>
                </a:ext>
              </a:extLst>
            </p:cNvPr>
            <p:cNvCxnSpPr/>
            <p:nvPr/>
          </p:nvCxnSpPr>
          <p:spPr>
            <a:xfrm>
              <a:off x="2924212" y="325984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7" name="Straight Arrow Connector 133">
              <a:extLst>
                <a:ext uri="{FF2B5EF4-FFF2-40B4-BE49-F238E27FC236}">
                  <a16:creationId xmlns:a16="http://schemas.microsoft.com/office/drawing/2014/main" id="{8475CE0D-7D40-B947-B059-F470217D24C3}"/>
                </a:ext>
              </a:extLst>
            </p:cNvPr>
            <p:cNvCxnSpPr>
              <a:cxnSpLocks/>
            </p:cNvCxnSpPr>
            <p:nvPr/>
          </p:nvCxnSpPr>
          <p:spPr>
            <a:xfrm>
              <a:off x="2925863" y="3577454"/>
              <a:ext cx="0" cy="13613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8" name="Straight Arrow Connector 140">
              <a:extLst>
                <a:ext uri="{FF2B5EF4-FFF2-40B4-BE49-F238E27FC236}">
                  <a16:creationId xmlns:a16="http://schemas.microsoft.com/office/drawing/2014/main" id="{744A6CC8-F647-0747-8553-C6FBF4D91453}"/>
                </a:ext>
              </a:extLst>
            </p:cNvPr>
            <p:cNvCxnSpPr/>
            <p:nvPr/>
          </p:nvCxnSpPr>
          <p:spPr>
            <a:xfrm>
              <a:off x="2925863" y="396792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19" name="Straight Arrow Connector 141">
              <a:extLst>
                <a:ext uri="{FF2B5EF4-FFF2-40B4-BE49-F238E27FC236}">
                  <a16:creationId xmlns:a16="http://schemas.microsoft.com/office/drawing/2014/main" id="{441523B3-26F8-9243-952A-17AF06B373BD}"/>
                </a:ext>
              </a:extLst>
            </p:cNvPr>
            <p:cNvCxnSpPr/>
            <p:nvPr/>
          </p:nvCxnSpPr>
          <p:spPr>
            <a:xfrm>
              <a:off x="2924212" y="4291927"/>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123" name="Rectangle 61">
            <a:extLst>
              <a:ext uri="{FF2B5EF4-FFF2-40B4-BE49-F238E27FC236}">
                <a16:creationId xmlns:a16="http://schemas.microsoft.com/office/drawing/2014/main" id="{B9D99981-D031-D641-A393-01C8BBBE13EB}"/>
              </a:ext>
            </a:extLst>
          </p:cNvPr>
          <p:cNvSpPr/>
          <p:nvPr/>
        </p:nvSpPr>
        <p:spPr>
          <a:xfrm>
            <a:off x="2874422" y="5868292"/>
            <a:ext cx="1606336"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(SNPs)</a:t>
            </a:r>
          </a:p>
        </p:txBody>
      </p:sp>
      <p:sp>
        <p:nvSpPr>
          <p:cNvPr id="124" name="Rectangle 61">
            <a:extLst>
              <a:ext uri="{FF2B5EF4-FFF2-40B4-BE49-F238E27FC236}">
                <a16:creationId xmlns:a16="http://schemas.microsoft.com/office/drawing/2014/main" id="{2E9DE55D-11A1-E54E-A827-733E14F5009A}"/>
              </a:ext>
            </a:extLst>
          </p:cNvPr>
          <p:cNvSpPr/>
          <p:nvPr/>
        </p:nvSpPr>
        <p:spPr>
          <a:xfrm>
            <a:off x="4682407" y="5529531"/>
            <a:ext cx="1681069"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SelectVariants</a:t>
            </a:r>
            <a:r>
              <a:rPr lang="en-US" sz="1000" dirty="0">
                <a:solidFill>
                  <a:srgbClr val="000000"/>
                </a:solidFill>
              </a:rPr>
              <a:t> (INDELs)</a:t>
            </a:r>
          </a:p>
        </p:txBody>
      </p:sp>
      <p:sp>
        <p:nvSpPr>
          <p:cNvPr id="132" name="Rectangle 61">
            <a:extLst>
              <a:ext uri="{FF2B5EF4-FFF2-40B4-BE49-F238E27FC236}">
                <a16:creationId xmlns:a16="http://schemas.microsoft.com/office/drawing/2014/main" id="{0E99C461-7CDA-6D48-801A-E45E09784C3B}"/>
              </a:ext>
            </a:extLst>
          </p:cNvPr>
          <p:cNvSpPr/>
          <p:nvPr/>
        </p:nvSpPr>
        <p:spPr>
          <a:xfrm>
            <a:off x="4687964" y="5862262"/>
            <a:ext cx="1675513" cy="23256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r>
              <a:rPr lang="en-US" sz="1000" dirty="0">
                <a:solidFill>
                  <a:srgbClr val="000000"/>
                </a:solidFill>
              </a:rPr>
              <a:t> (INDELs)</a:t>
            </a:r>
          </a:p>
        </p:txBody>
      </p:sp>
      <p:cxnSp>
        <p:nvCxnSpPr>
          <p:cNvPr id="147" name="Straight Arrow Connector 146"/>
          <p:cNvCxnSpPr>
            <a:cxnSpLocks/>
          </p:cNvCxnSpPr>
          <p:nvPr/>
        </p:nvCxnSpPr>
        <p:spPr>
          <a:xfrm>
            <a:off x="3667976" y="57696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cxnSpLocks/>
          </p:cNvCxnSpPr>
          <p:nvPr/>
        </p:nvCxnSpPr>
        <p:spPr>
          <a:xfrm>
            <a:off x="4070307" y="5439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pic>
        <p:nvPicPr>
          <p:cNvPr id="15" name="Bildobjekt 14">
            <a:extLst>
              <a:ext uri="{FF2B5EF4-FFF2-40B4-BE49-F238E27FC236}">
                <a16:creationId xmlns:a16="http://schemas.microsoft.com/office/drawing/2014/main" id="{D83DFFED-821F-DE43-9DCA-63618FD15426}"/>
              </a:ext>
            </a:extLst>
          </p:cNvPr>
          <p:cNvPicPr>
            <a:picLocks noChangeAspect="1"/>
          </p:cNvPicPr>
          <p:nvPr/>
        </p:nvPicPr>
        <p:blipFill>
          <a:blip r:embed="rId3"/>
          <a:stretch>
            <a:fillRect/>
          </a:stretch>
        </p:blipFill>
        <p:spPr>
          <a:xfrm>
            <a:off x="4966218" y="5437538"/>
            <a:ext cx="228600" cy="266700"/>
          </a:xfrm>
          <a:prstGeom prst="rect">
            <a:avLst/>
          </a:prstGeom>
        </p:spPr>
      </p:pic>
      <p:cxnSp>
        <p:nvCxnSpPr>
          <p:cNvPr id="140" name="Straight Arrow Connector 146">
            <a:extLst>
              <a:ext uri="{FF2B5EF4-FFF2-40B4-BE49-F238E27FC236}">
                <a16:creationId xmlns:a16="http://schemas.microsoft.com/office/drawing/2014/main" id="{0E31ECC9-FEF8-1942-BC38-FB2A1186150D}"/>
              </a:ext>
            </a:extLst>
          </p:cNvPr>
          <p:cNvCxnSpPr>
            <a:cxnSpLocks/>
          </p:cNvCxnSpPr>
          <p:nvPr/>
        </p:nvCxnSpPr>
        <p:spPr>
          <a:xfrm>
            <a:off x="3722882" y="6071576"/>
            <a:ext cx="214168" cy="24952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44" name="TextBox 92">
            <a:extLst>
              <a:ext uri="{FF2B5EF4-FFF2-40B4-BE49-F238E27FC236}">
                <a16:creationId xmlns:a16="http://schemas.microsoft.com/office/drawing/2014/main" id="{6686F053-6AAD-8040-878C-CC07652B6AA2}"/>
              </a:ext>
            </a:extLst>
          </p:cNvPr>
          <p:cNvSpPr txBox="1"/>
          <p:nvPr/>
        </p:nvSpPr>
        <p:spPr>
          <a:xfrm>
            <a:off x="3937050" y="6336194"/>
            <a:ext cx="1269899"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CombineVariants</a:t>
            </a:r>
            <a:endParaRPr lang="en-US" sz="1000" dirty="0"/>
          </a:p>
        </p:txBody>
      </p:sp>
      <p:pic>
        <p:nvPicPr>
          <p:cNvPr id="151" name="Bildobjekt 150">
            <a:extLst>
              <a:ext uri="{FF2B5EF4-FFF2-40B4-BE49-F238E27FC236}">
                <a16:creationId xmlns:a16="http://schemas.microsoft.com/office/drawing/2014/main" id="{54D42FC8-2885-0D45-96D5-1FB1A7F782AF}"/>
              </a:ext>
            </a:extLst>
          </p:cNvPr>
          <p:cNvPicPr>
            <a:picLocks noChangeAspect="1"/>
          </p:cNvPicPr>
          <p:nvPr/>
        </p:nvPicPr>
        <p:blipFill>
          <a:blip r:embed="rId3"/>
          <a:stretch>
            <a:fillRect/>
          </a:stretch>
        </p:blipFill>
        <p:spPr>
          <a:xfrm>
            <a:off x="4966218" y="5748494"/>
            <a:ext cx="228600" cy="266700"/>
          </a:xfrm>
          <a:prstGeom prst="rect">
            <a:avLst/>
          </a:prstGeom>
        </p:spPr>
      </p:pic>
      <p:cxnSp>
        <p:nvCxnSpPr>
          <p:cNvPr id="153" name="Straight Arrow Connector 146">
            <a:extLst>
              <a:ext uri="{FF2B5EF4-FFF2-40B4-BE49-F238E27FC236}">
                <a16:creationId xmlns:a16="http://schemas.microsoft.com/office/drawing/2014/main" id="{0E233EE0-3C5E-0546-AFB5-6A45AB5EA7B8}"/>
              </a:ext>
            </a:extLst>
          </p:cNvPr>
          <p:cNvCxnSpPr>
            <a:cxnSpLocks/>
          </p:cNvCxnSpPr>
          <p:nvPr/>
        </p:nvCxnSpPr>
        <p:spPr>
          <a:xfrm flipH="1">
            <a:off x="5204129" y="6109925"/>
            <a:ext cx="350571" cy="25767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54" name="Data 153">
            <a:extLst>
              <a:ext uri="{FF2B5EF4-FFF2-40B4-BE49-F238E27FC236}">
                <a16:creationId xmlns:a16="http://schemas.microsoft.com/office/drawing/2014/main" id="{F70623EA-EFD6-FF43-A957-2C383A881E38}"/>
              </a:ext>
            </a:extLst>
          </p:cNvPr>
          <p:cNvSpPr/>
          <p:nvPr/>
        </p:nvSpPr>
        <p:spPr>
          <a:xfrm>
            <a:off x="5459180" y="6345730"/>
            <a:ext cx="2370706" cy="246221"/>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a:solidFill>
                  <a:srgbClr val="000000"/>
                </a:solidFill>
              </a:rPr>
              <a:t>filtered_variants.vcf</a:t>
            </a:r>
            <a:endParaRPr lang="en-US" sz="1000" dirty="0">
              <a:solidFill>
                <a:srgbClr val="000000"/>
              </a:solidFill>
            </a:endParaRPr>
          </a:p>
        </p:txBody>
      </p:sp>
      <p:sp>
        <p:nvSpPr>
          <p:cNvPr id="156" name="TextBox 92">
            <a:extLst>
              <a:ext uri="{FF2B5EF4-FFF2-40B4-BE49-F238E27FC236}">
                <a16:creationId xmlns:a16="http://schemas.microsoft.com/office/drawing/2014/main" id="{F43DE4F5-E8D3-F845-9C92-3A4F09BB3814}"/>
              </a:ext>
            </a:extLst>
          </p:cNvPr>
          <p:cNvSpPr txBox="1"/>
          <p:nvPr/>
        </p:nvSpPr>
        <p:spPr>
          <a:xfrm>
            <a:off x="7992969" y="5971720"/>
            <a:ext cx="415498"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a:t>IGV</a:t>
            </a:r>
          </a:p>
        </p:txBody>
      </p:sp>
      <p:cxnSp>
        <p:nvCxnSpPr>
          <p:cNvPr id="157" name="Straight Arrow Connector 94">
            <a:extLst>
              <a:ext uri="{FF2B5EF4-FFF2-40B4-BE49-F238E27FC236}">
                <a16:creationId xmlns:a16="http://schemas.microsoft.com/office/drawing/2014/main" id="{EEA98E3E-D85C-2A44-8F3C-10D1CF876E92}"/>
              </a:ext>
            </a:extLst>
          </p:cNvPr>
          <p:cNvCxnSpPr>
            <a:cxnSpLocks/>
            <a:endCxn id="156" idx="1"/>
          </p:cNvCxnSpPr>
          <p:nvPr/>
        </p:nvCxnSpPr>
        <p:spPr>
          <a:xfrm flipV="1">
            <a:off x="7516677" y="6094831"/>
            <a:ext cx="476292" cy="241363"/>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168" name="TextBox 92">
            <a:extLst>
              <a:ext uri="{FF2B5EF4-FFF2-40B4-BE49-F238E27FC236}">
                <a16:creationId xmlns:a16="http://schemas.microsoft.com/office/drawing/2014/main" id="{9C23B9C5-EEA3-1F4B-8DDF-8F8CB16080CF}"/>
              </a:ext>
            </a:extLst>
          </p:cNvPr>
          <p:cNvSpPr txBox="1"/>
          <p:nvPr/>
        </p:nvSpPr>
        <p:spPr>
          <a:xfrm>
            <a:off x="8157084" y="6340315"/>
            <a:ext cx="716863"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err="1"/>
              <a:t>Annovar</a:t>
            </a:r>
            <a:endParaRPr lang="en-US" sz="1000" dirty="0"/>
          </a:p>
        </p:txBody>
      </p:sp>
      <p:cxnSp>
        <p:nvCxnSpPr>
          <p:cNvPr id="169" name="Straight Arrow Connector 94">
            <a:extLst>
              <a:ext uri="{FF2B5EF4-FFF2-40B4-BE49-F238E27FC236}">
                <a16:creationId xmlns:a16="http://schemas.microsoft.com/office/drawing/2014/main" id="{AD1B9DC4-B7DE-6A43-B00B-3A56574D66A1}"/>
              </a:ext>
            </a:extLst>
          </p:cNvPr>
          <p:cNvCxnSpPr>
            <a:cxnSpLocks/>
            <a:stCxn id="154" idx="5"/>
            <a:endCxn id="168" idx="1"/>
          </p:cNvCxnSpPr>
          <p:nvPr/>
        </p:nvCxnSpPr>
        <p:spPr>
          <a:xfrm flipV="1">
            <a:off x="7592815" y="6463426"/>
            <a:ext cx="564269" cy="5415"/>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167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https://www.youtube.com/watch?v=fCd6B5HRaZ8</a:t>
            </a:r>
            <a:endParaRPr lang="en-US" dirty="0"/>
          </a:p>
          <a:p>
            <a:endParaRPr lang="en-US" dirty="0"/>
          </a:p>
        </p:txBody>
      </p:sp>
      <p:sp>
        <p:nvSpPr>
          <p:cNvPr id="3" name="Title 2"/>
          <p:cNvSpPr>
            <a:spLocks noGrp="1"/>
          </p:cNvSpPr>
          <p:nvPr>
            <p:ph type="title"/>
          </p:nvPr>
        </p:nvSpPr>
        <p:spPr/>
        <p:txBody>
          <a:bodyPr/>
          <a:lstStyle/>
          <a:p>
            <a:r>
              <a:rPr lang="en-US" dirty="0" err="1"/>
              <a:t>Illumina</a:t>
            </a:r>
            <a:r>
              <a:rPr lang="en-US" dirty="0"/>
              <a:t> sequencing</a:t>
            </a:r>
          </a:p>
        </p:txBody>
      </p:sp>
    </p:spTree>
    <p:extLst>
      <p:ext uri="{BB962C8B-B14F-4D97-AF65-F5344CB8AC3E}">
        <p14:creationId xmlns:p14="http://schemas.microsoft.com/office/powerpoint/2010/main" val="2868495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a:t>Questions?</a:t>
            </a:r>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a:solidFill>
                  <a:schemeClr val="bg1"/>
                </a:solidFill>
              </a:rPr>
              <a:t>Work like a professional </a:t>
            </a:r>
            <a:r>
              <a:rPr lang="en-US" dirty="0" err="1">
                <a:solidFill>
                  <a:schemeClr val="bg1"/>
                </a:solidFill>
              </a:rPr>
              <a:t>bioinformatician</a:t>
            </a:r>
            <a:r>
              <a:rPr lang="en-US" dirty="0">
                <a:solidFill>
                  <a:schemeClr val="bg1"/>
                </a:solidFill>
              </a:rPr>
              <a:t> – Google errors!</a:t>
            </a:r>
          </a:p>
        </p:txBody>
      </p:sp>
    </p:spTree>
    <p:extLst>
      <p:ext uri="{BB962C8B-B14F-4D97-AF65-F5344CB8AC3E}">
        <p14:creationId xmlns:p14="http://schemas.microsoft.com/office/powerpoint/2010/main" val="49343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tshållare för innehåll 5">
            <a:extLst>
              <a:ext uri="{FF2B5EF4-FFF2-40B4-BE49-F238E27FC236}">
                <a16:creationId xmlns:a16="http://schemas.microsoft.com/office/drawing/2014/main" id="{298ADAC6-ABE9-2D4F-AD9E-0187D532CF9C}"/>
              </a:ext>
            </a:extLst>
          </p:cNvPr>
          <p:cNvPicPr>
            <a:picLocks noGrp="1" noChangeAspect="1"/>
          </p:cNvPicPr>
          <p:nvPr>
            <p:ph idx="1"/>
          </p:nvPr>
        </p:nvPicPr>
        <p:blipFill>
          <a:blip r:embed="rId3"/>
          <a:stretch>
            <a:fillRect/>
          </a:stretch>
        </p:blipFill>
        <p:spPr>
          <a:xfrm>
            <a:off x="1586523" y="1511025"/>
            <a:ext cx="5509846" cy="4653191"/>
          </a:xfrm>
        </p:spPr>
      </p:pic>
      <p:sp>
        <p:nvSpPr>
          <p:cNvPr id="3" name="Rubrik 2">
            <a:extLst>
              <a:ext uri="{FF2B5EF4-FFF2-40B4-BE49-F238E27FC236}">
                <a16:creationId xmlns:a16="http://schemas.microsoft.com/office/drawing/2014/main" id="{E7F55622-D798-DF42-BBED-ADE80DAF9B40}"/>
              </a:ext>
            </a:extLst>
          </p:cNvPr>
          <p:cNvSpPr>
            <a:spLocks noGrp="1"/>
          </p:cNvSpPr>
          <p:nvPr>
            <p:ph type="title"/>
          </p:nvPr>
        </p:nvSpPr>
        <p:spPr/>
        <p:txBody>
          <a:bodyPr/>
          <a:lstStyle/>
          <a:p>
            <a:r>
              <a:rPr lang="en-GB" dirty="0"/>
              <a:t>NGS overview</a:t>
            </a:r>
          </a:p>
        </p:txBody>
      </p:sp>
      <p:sp>
        <p:nvSpPr>
          <p:cNvPr id="4" name="Rektangel 3">
            <a:extLst>
              <a:ext uri="{FF2B5EF4-FFF2-40B4-BE49-F238E27FC236}">
                <a16:creationId xmlns:a16="http://schemas.microsoft.com/office/drawing/2014/main" id="{D3927D9F-38DF-3E49-BB8C-62F099ED10CC}"/>
              </a:ext>
            </a:extLst>
          </p:cNvPr>
          <p:cNvSpPr/>
          <p:nvPr/>
        </p:nvSpPr>
        <p:spPr>
          <a:xfrm>
            <a:off x="660399" y="6476832"/>
            <a:ext cx="8272585" cy="276999"/>
          </a:xfrm>
          <a:prstGeom prst="rect">
            <a:avLst/>
          </a:prstGeom>
        </p:spPr>
        <p:txBody>
          <a:bodyPr wrap="square">
            <a:spAutoFit/>
          </a:bodyPr>
          <a:lstStyle/>
          <a:p>
            <a:r>
              <a:rPr lang="sv-SE" sz="1200" dirty="0">
                <a:latin typeface="+mj-lt"/>
                <a:hlinkClick r:id="rId4">
                  <a:extLst>
                    <a:ext uri="{A12FA001-AC4F-418D-AE19-62706E023703}">
                      <ahyp:hlinkClr xmlns:ahyp="http://schemas.microsoft.com/office/drawing/2018/hyperlinkcolor" val="tx"/>
                    </a:ext>
                  </a:extLst>
                </a:hlinkClick>
              </a:rPr>
              <a:t>Library construction for next-generation sequencing: Overviews and challenges</a:t>
            </a:r>
            <a:r>
              <a:rPr lang="sv-SE" sz="1200" dirty="0">
                <a:latin typeface="+mj-lt"/>
              </a:rPr>
              <a:t>, Steven </a:t>
            </a:r>
            <a:r>
              <a:rPr lang="sv-SE" sz="1200" dirty="0" err="1">
                <a:latin typeface="+mj-lt"/>
              </a:rPr>
              <a:t>Head</a:t>
            </a:r>
            <a:r>
              <a:rPr lang="sv-SE" sz="1200" dirty="0">
                <a:latin typeface="+mj-lt"/>
              </a:rPr>
              <a:t> et al. </a:t>
            </a:r>
            <a:endParaRPr lang="en-GB" sz="1200" dirty="0">
              <a:latin typeface="+mj-lt"/>
            </a:endParaRPr>
          </a:p>
        </p:txBody>
      </p:sp>
    </p:spTree>
    <p:extLst>
      <p:ext uri="{BB962C8B-B14F-4D97-AF65-F5344CB8AC3E}">
        <p14:creationId xmlns:p14="http://schemas.microsoft.com/office/powerpoint/2010/main" val="13169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pic>
        <p:nvPicPr>
          <p:cNvPr id="7" name="Platshållare för innehåll 6">
            <a:extLst>
              <a:ext uri="{FF2B5EF4-FFF2-40B4-BE49-F238E27FC236}">
                <a16:creationId xmlns:a16="http://schemas.microsoft.com/office/drawing/2014/main" id="{54CC391E-99A0-294D-8715-BA79D92039B7}"/>
              </a:ext>
            </a:extLst>
          </p:cNvPr>
          <p:cNvPicPr>
            <a:picLocks noGrp="1" noChangeAspect="1"/>
          </p:cNvPicPr>
          <p:nvPr>
            <p:ph idx="1"/>
          </p:nvPr>
        </p:nvPicPr>
        <p:blipFill>
          <a:blip r:embed="rId3"/>
          <a:stretch>
            <a:fillRect/>
          </a:stretch>
        </p:blipFill>
        <p:spPr>
          <a:xfrm>
            <a:off x="2910712" y="1724882"/>
            <a:ext cx="4135374" cy="4629150"/>
          </a:xfrm>
          <a:prstGeom prst="rect">
            <a:avLst/>
          </a:prstGeom>
        </p:spPr>
      </p:pic>
    </p:spTree>
    <p:extLst>
      <p:ext uri="{BB962C8B-B14F-4D97-AF65-F5344CB8AC3E}">
        <p14:creationId xmlns:p14="http://schemas.microsoft.com/office/powerpoint/2010/main" val="51821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Paired-end data</a:t>
            </a:r>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a:t>The order of pairs and naming is identical, except the designation of forward and reverse.</a:t>
            </a:r>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B@CFFFFFHHHHHGJJJJJJJJJJJFHHIIIIJJJIHGIIJJJJIJIJIJJJJIIJJJJJIIEIHHIJHGHHHHHDFFFEDDDDDCDDDCDDDDDDDCDC</a:t>
            </a: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a:latin typeface="Courier"/>
                <a:cs typeface="Courier"/>
              </a:rPr>
              <a:t>CCCFFFFFHHHHHJJJJIJJJJJJJJJJJJJJJJJJJJJJIJIJGIJHBGHHIIIJIJJJJJJJJIJJJHFFFFFFDDDDDDDDDDDDDDDEDCCDDDD</a:t>
            </a: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a:t>ID_</a:t>
            </a:r>
            <a:r>
              <a:rPr lang="en-US" dirty="0">
                <a:solidFill>
                  <a:srgbClr val="FF0000"/>
                </a:solidFill>
              </a:rPr>
              <a:t>R1</a:t>
            </a:r>
            <a:r>
              <a:rPr lang="en-US" dirty="0"/>
              <a:t>_001.fastq</a:t>
            </a:r>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a:t>ID_</a:t>
            </a:r>
            <a:r>
              <a:rPr lang="en-US" dirty="0">
                <a:solidFill>
                  <a:srgbClr val="FF0000"/>
                </a:solidFill>
              </a:rPr>
              <a:t>R2</a:t>
            </a:r>
            <a:r>
              <a:rPr lang="en-US" dirty="0"/>
              <a:t>_001.fastq</a:t>
            </a:r>
          </a:p>
        </p:txBody>
      </p:sp>
    </p:spTree>
    <p:extLst>
      <p:ext uri="{BB962C8B-B14F-4D97-AF65-F5344CB8AC3E}">
        <p14:creationId xmlns:p14="http://schemas.microsoft.com/office/powerpoint/2010/main" val="1421061428"/>
      </p:ext>
    </p:extLst>
  </p:cSld>
  <p:clrMapOvr>
    <a:masterClrMapping/>
  </p:clrMapOvr>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34290</TotalTime>
  <Words>6817</Words>
  <Application>Microsoft Macintosh PowerPoint</Application>
  <PresentationFormat>Bildspel på skärmen (4:3)</PresentationFormat>
  <Paragraphs>746</Paragraphs>
  <Slides>60</Slides>
  <Notes>47</Notes>
  <HiddenSlides>0</HiddenSlides>
  <MMClips>0</MMClips>
  <ScaleCrop>false</ScaleCrop>
  <HeadingPairs>
    <vt:vector size="6" baseType="variant">
      <vt:variant>
        <vt:lpstr>Använt teckensnitt</vt:lpstr>
      </vt:variant>
      <vt:variant>
        <vt:i4>11</vt:i4>
      </vt:variant>
      <vt:variant>
        <vt:lpstr>Tema</vt:lpstr>
      </vt:variant>
      <vt:variant>
        <vt:i4>10</vt:i4>
      </vt:variant>
      <vt:variant>
        <vt:lpstr>Bildrubriker</vt:lpstr>
      </vt:variant>
      <vt:variant>
        <vt:i4>60</vt:i4>
      </vt:variant>
    </vt:vector>
  </HeadingPairs>
  <TitlesOfParts>
    <vt:vector size="81" baseType="lpstr">
      <vt:lpstr>Arial</vt:lpstr>
      <vt:lpstr>ArialMT</vt:lpstr>
      <vt:lpstr>Calibri</vt:lpstr>
      <vt:lpstr>Cambria Math</vt:lpstr>
      <vt:lpstr>Century Gothic</vt:lpstr>
      <vt:lpstr>Courier</vt:lpstr>
      <vt:lpstr>Courier New</vt:lpstr>
      <vt:lpstr>Helvetica</vt:lpstr>
      <vt:lpstr>Mangal</vt:lpstr>
      <vt:lpstr>Monaco</vt:lpstr>
      <vt:lpstr>Wingdings</vt: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Variants</vt:lpstr>
      <vt:lpstr>Variants</vt:lpstr>
      <vt:lpstr>Illumina sequencing</vt:lpstr>
      <vt:lpstr>NGS overview</vt:lpstr>
      <vt:lpstr>Paired-end data</vt:lpstr>
      <vt:lpstr>Paired-end data</vt:lpstr>
      <vt:lpstr>GATK  Best Practice Variant Calling Workflow</vt:lpstr>
      <vt:lpstr>Todays workshop part one: Basic variant calling workflow for one sample</vt:lpstr>
      <vt:lpstr>Basic variant calling workflow  </vt:lpstr>
      <vt:lpstr>Basic variant calling workflow</vt:lpstr>
      <vt:lpstr>Basic variant calling workflow</vt:lpstr>
      <vt:lpstr>Quality control</vt:lpstr>
      <vt:lpstr>Basic variant calling workflow</vt:lpstr>
      <vt:lpstr>Alignment</vt:lpstr>
      <vt:lpstr>Alignment</vt:lpstr>
      <vt:lpstr>Alignment</vt:lpstr>
      <vt:lpstr>Alignment</vt:lpstr>
      <vt:lpstr>Paired-end data &amp; Alignment</vt:lpstr>
      <vt:lpstr>Output from mapping - Sam format</vt:lpstr>
      <vt:lpstr>Read groups</vt:lpstr>
      <vt:lpstr>Convert to Bam </vt:lpstr>
      <vt:lpstr>Basic variant calling workflow</vt:lpstr>
      <vt:lpstr>Variant calling</vt:lpstr>
      <vt:lpstr>Variant Calling HaplotypeCaller</vt:lpstr>
      <vt:lpstr>Variant Call Format (VCF)</vt:lpstr>
      <vt:lpstr>Variant Call Format (VCF)</vt:lpstr>
      <vt:lpstr>Indices</vt:lpstr>
      <vt:lpstr>Workflow conventions</vt:lpstr>
      <vt:lpstr>Example</vt:lpstr>
      <vt:lpstr>Todays exercise </vt:lpstr>
      <vt:lpstr>1000 Genomes data</vt:lpstr>
      <vt:lpstr>Lactose and Lactase</vt:lpstr>
      <vt:lpstr>Prevalence of lactose intolerance</vt:lpstr>
      <vt:lpstr>Todays workshop part two: Joint variant calling of cohorts </vt:lpstr>
      <vt:lpstr>Joint genotyping of cohort</vt:lpstr>
      <vt:lpstr>gVCF Files</vt:lpstr>
      <vt:lpstr>Joint genotyping of cohort</vt:lpstr>
      <vt:lpstr>Joint variant calling workflow</vt:lpstr>
      <vt:lpstr>Todays workshop part three: Following GATK best practices </vt:lpstr>
      <vt:lpstr>GATK  Best Practice Variant Calling Workflow</vt:lpstr>
      <vt:lpstr>Mark Duplicates</vt:lpstr>
      <vt:lpstr>Duplicate reads</vt:lpstr>
      <vt:lpstr>Picard MarkDuplicates</vt:lpstr>
      <vt:lpstr>Base Quality Score Recalibration (BQSR)</vt:lpstr>
      <vt:lpstr>Base Quality Score Recalibration (BQSR)</vt:lpstr>
      <vt:lpstr>Base Quality Score Recalibration (BQSR)</vt:lpstr>
      <vt:lpstr>Filter variants</vt:lpstr>
      <vt:lpstr>Filtering</vt:lpstr>
      <vt:lpstr>Filtering SNPs</vt:lpstr>
      <vt:lpstr>Filtering INDELs</vt:lpstr>
      <vt:lpstr>Merge filtered SNPs and INDELs</vt:lpstr>
      <vt:lpstr>NGS workflow</vt:lpstr>
      <vt:lpstr>Annotate variants</vt:lpstr>
      <vt:lpstr>Annotation</vt:lpstr>
      <vt:lpstr>PowerPoint-presentation</vt:lpstr>
      <vt:lpstr>PowerPoint-presentation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361</cp:revision>
  <cp:lastPrinted>2017-05-17T06:27:05Z</cp:lastPrinted>
  <dcterms:created xsi:type="dcterms:W3CDTF">2017-01-13T10:12:06Z</dcterms:created>
  <dcterms:modified xsi:type="dcterms:W3CDTF">2020-03-13T13:55:11Z</dcterms:modified>
</cp:coreProperties>
</file>